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564" r:id="rId4"/>
    <p:sldId id="573" r:id="rId5"/>
    <p:sldId id="576" r:id="rId6"/>
    <p:sldId id="577" r:id="rId7"/>
    <p:sldId id="578" r:id="rId8"/>
    <p:sldId id="607" r:id="rId9"/>
    <p:sldId id="606" r:id="rId10"/>
    <p:sldId id="582" r:id="rId11"/>
    <p:sldId id="583" r:id="rId12"/>
    <p:sldId id="584" r:id="rId13"/>
    <p:sldId id="585" r:id="rId14"/>
    <p:sldId id="593" r:id="rId15"/>
    <p:sldId id="594" r:id="rId16"/>
    <p:sldId id="595" r:id="rId17"/>
    <p:sldId id="596" r:id="rId18"/>
    <p:sldId id="589" r:id="rId19"/>
    <p:sldId id="590" r:id="rId20"/>
    <p:sldId id="591" r:id="rId21"/>
    <p:sldId id="597" r:id="rId22"/>
    <p:sldId id="598" r:id="rId23"/>
    <p:sldId id="574" r:id="rId24"/>
    <p:sldId id="579" r:id="rId25"/>
    <p:sldId id="580" r:id="rId26"/>
    <p:sldId id="581" r:id="rId27"/>
    <p:sldId id="586" r:id="rId28"/>
    <p:sldId id="592" r:id="rId29"/>
    <p:sldId id="562" r:id="rId30"/>
    <p:sldId id="563" r:id="rId31"/>
    <p:sldId id="457" r:id="rId32"/>
    <p:sldId id="493" r:id="rId33"/>
    <p:sldId id="458" r:id="rId34"/>
    <p:sldId id="459" r:id="rId35"/>
    <p:sldId id="460" r:id="rId36"/>
    <p:sldId id="461" r:id="rId37"/>
    <p:sldId id="462" r:id="rId38"/>
    <p:sldId id="463" r:id="rId39"/>
    <p:sldId id="599" r:id="rId40"/>
    <p:sldId id="605" r:id="rId41"/>
    <p:sldId id="464" r:id="rId42"/>
    <p:sldId id="485" r:id="rId43"/>
    <p:sldId id="486" r:id="rId44"/>
    <p:sldId id="467" r:id="rId45"/>
    <p:sldId id="468" r:id="rId46"/>
    <p:sldId id="471" r:id="rId47"/>
    <p:sldId id="487" r:id="rId48"/>
    <p:sldId id="488" r:id="rId49"/>
    <p:sldId id="489" r:id="rId50"/>
    <p:sldId id="269" r:id="rId51"/>
    <p:sldId id="566" r:id="rId52"/>
    <p:sldId id="276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7" r:id="rId61"/>
    <p:sldId id="366" r:id="rId62"/>
    <p:sldId id="567" r:id="rId63"/>
    <p:sldId id="369" r:id="rId64"/>
    <p:sldId id="370" r:id="rId65"/>
    <p:sldId id="371" r:id="rId66"/>
    <p:sldId id="372" r:id="rId67"/>
    <p:sldId id="375" r:id="rId68"/>
    <p:sldId id="376" r:id="rId69"/>
    <p:sldId id="377" r:id="rId70"/>
    <p:sldId id="380" r:id="rId71"/>
    <p:sldId id="570" r:id="rId72"/>
    <p:sldId id="568" r:id="rId73"/>
    <p:sldId id="569" r:id="rId74"/>
    <p:sldId id="411" r:id="rId75"/>
    <p:sldId id="412" r:id="rId76"/>
    <p:sldId id="415" r:id="rId77"/>
    <p:sldId id="417" r:id="rId78"/>
    <p:sldId id="418" r:id="rId79"/>
    <p:sldId id="294" r:id="rId80"/>
    <p:sldId id="295" r:id="rId81"/>
    <p:sldId id="302" r:id="rId82"/>
    <p:sldId id="571" r:id="rId83"/>
    <p:sldId id="490" r:id="rId84"/>
    <p:sldId id="491" r:id="rId85"/>
    <p:sldId id="492" r:id="rId86"/>
    <p:sldId id="334" r:id="rId87"/>
    <p:sldId id="336" r:id="rId88"/>
    <p:sldId id="319" r:id="rId89"/>
    <p:sldId id="600" r:id="rId90"/>
    <p:sldId id="602" r:id="rId91"/>
    <p:sldId id="603" r:id="rId92"/>
    <p:sldId id="604" r:id="rId93"/>
    <p:sldId id="484" r:id="rId94"/>
    <p:sldId id="480" r:id="rId95"/>
    <p:sldId id="481" r:id="rId96"/>
    <p:sldId id="482" r:id="rId97"/>
    <p:sldId id="572" r:id="rId98"/>
    <p:sldId id="483" r:id="rId99"/>
    <p:sldId id="565" r:id="rId10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98" y="-78"/>
      </p:cViewPr>
      <p:guideLst>
        <p:guide orient="horz" pos="2160"/>
        <p:guide pos="2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3" Type="http://schemas.openxmlformats.org/officeDocument/2006/relationships/tableStyles" Target="tableStyles.xml"/><Relationship Id="rId102" Type="http://schemas.openxmlformats.org/officeDocument/2006/relationships/viewProps" Target="viewProps.xml"/><Relationship Id="rId101" Type="http://schemas.openxmlformats.org/officeDocument/2006/relationships/presProps" Target="presProps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DA3-FC9C-40B9-8966-9BD49999D89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0ADE-5E93-43D4-9CC9-A7402A65AFC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3072D-094B-4A7D-97F0-6055288F7BD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2B3D8-95BD-49EE-A309-F45C745DCDB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72BE-A11E-489A-B2F4-3E174F3B50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2526-9E8A-43DC-8EBC-76B40B3C25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117DF-4829-429D-AE79-FB2729947BC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FD11-1ED6-4983-AEEF-7A35D167E88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89D2-C24F-40F6-BC9C-C3FF2C1E8DA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76F3-86EE-4F75-81DD-9B659A99C83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6D2A3-2FB7-4690-B980-456B2ADF88E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38FB-37CC-44DB-9CC8-0BBA8E2945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B5F28-2E5D-4FB8-8C0C-B0EC8C2118B7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81640-3336-4261-9491-99CA6508F6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EEB-6567-473A-9F95-48642BCC2CC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A4AE2-B2FD-4DFB-8CAB-4CBF9B0E38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7DF9-8BC7-42C1-BCE6-F01C66597A8F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2F7E-89EF-415F-910F-D3268F8A026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4A767-AFF4-4C08-A4D5-03E7A9D422A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7517D-F7DC-44CD-8252-BA0F548D282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CE38E-DA30-45F2-B16E-E309F8A2201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1A2DA-BEC3-4573-B17F-04F945B10C5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D8D0D33-DBF8-4892-B3BE-1000EE94C6C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6019A62-62E2-4AC9-BCC3-975F30A6CE9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8.png"/><Relationship Id="rId7" Type="http://schemas.openxmlformats.org/officeDocument/2006/relationships/image" Target="../media/image3.png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26.png"/><Relationship Id="rId1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26.png"/><Relationship Id="rId1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26.png"/><Relationship Id="rId1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26.png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8.png"/><Relationship Id="rId3" Type="http://schemas.openxmlformats.org/officeDocument/2006/relationships/image" Target="../media/image26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3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3.png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3.png"/><Relationship Id="rId4" Type="http://schemas.openxmlformats.org/officeDocument/2006/relationships/image" Target="../media/image151.png"/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3.png"/><Relationship Id="rId4" Type="http://schemas.openxmlformats.org/officeDocument/2006/relationships/image" Target="../media/image156.png"/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3.png"/><Relationship Id="rId4" Type="http://schemas.openxmlformats.org/officeDocument/2006/relationships/image" Target="../media/image161.png"/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image" Target="../media/image158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3" Type="http://schemas.openxmlformats.org/officeDocument/2006/relationships/image" Target="../media/image26.png"/><Relationship Id="rId2" Type="http://schemas.openxmlformats.org/officeDocument/2006/relationships/image" Target="../media/image164.jpeg"/><Relationship Id="rId1" Type="http://schemas.openxmlformats.org/officeDocument/2006/relationships/image" Target="../media/image163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70.png"/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4.png"/><Relationship Id="rId8" Type="http://schemas.openxmlformats.org/officeDocument/2006/relationships/image" Target="../media/image183.png"/><Relationship Id="rId7" Type="http://schemas.openxmlformats.org/officeDocument/2006/relationships/image" Target="../media/image182.png"/><Relationship Id="rId6" Type="http://schemas.openxmlformats.org/officeDocument/2006/relationships/image" Target="../media/image181.pn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1.png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png"/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image" Target="../media/image185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3.png"/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3.png"/><Relationship Id="rId4" Type="http://schemas.openxmlformats.org/officeDocument/2006/relationships/image" Target="../media/image199.jpeg"/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3.png"/><Relationship Id="rId4" Type="http://schemas.openxmlformats.org/officeDocument/2006/relationships/image" Target="../media/image204.png"/><Relationship Id="rId3" Type="http://schemas.openxmlformats.org/officeDocument/2006/relationships/image" Target="../media/image203.jpeg"/><Relationship Id="rId2" Type="http://schemas.openxmlformats.org/officeDocument/2006/relationships/image" Target="../media/image202.png"/><Relationship Id="rId1" Type="http://schemas.openxmlformats.org/officeDocument/2006/relationships/image" Target="../media/image201.jpe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Relationship Id="rId3" Type="http://schemas.openxmlformats.org/officeDocument/2006/relationships/image" Target="../media/image26.png"/><Relationship Id="rId2" Type="http://schemas.openxmlformats.org/officeDocument/2006/relationships/image" Target="../media/image207.jpeg"/><Relationship Id="rId1" Type="http://schemas.openxmlformats.org/officeDocument/2006/relationships/image" Target="../media/image206.jpe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3.jpeg"/><Relationship Id="rId4" Type="http://schemas.openxmlformats.org/officeDocument/2006/relationships/image" Target="../media/image212.png"/><Relationship Id="rId3" Type="http://schemas.openxmlformats.org/officeDocument/2006/relationships/image" Target="../media/image211.png"/><Relationship Id="rId2" Type="http://schemas.openxmlformats.org/officeDocument/2006/relationships/image" Target="../media/image26.png"/><Relationship Id="rId1" Type="http://schemas.openxmlformats.org/officeDocument/2006/relationships/image" Target="../media/image210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png"/><Relationship Id="rId3" Type="http://schemas.openxmlformats.org/officeDocument/2006/relationships/image" Target="../media/image214.png"/><Relationship Id="rId2" Type="http://schemas.openxmlformats.org/officeDocument/2006/relationships/image" Target="../media/image26.png"/><Relationship Id="rId1" Type="http://schemas.openxmlformats.org/officeDocument/2006/relationships/image" Target="../media/image210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24.jpeg"/><Relationship Id="rId7" Type="http://schemas.openxmlformats.org/officeDocument/2006/relationships/image" Target="../media/image223.png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25.png"/><Relationship Id="rId1" Type="http://schemas.openxmlformats.org/officeDocument/2006/relationships/image" Target="../media/image21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9.png"/><Relationship Id="rId8" Type="http://schemas.openxmlformats.org/officeDocument/2006/relationships/image" Target="../media/image3.png"/><Relationship Id="rId7" Type="http://schemas.openxmlformats.org/officeDocument/2006/relationships/image" Target="../media/image228.jpeg"/><Relationship Id="rId6" Type="http://schemas.openxmlformats.org/officeDocument/2006/relationships/image" Target="../media/image222.pn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Relationship Id="rId3" Type="http://schemas.openxmlformats.org/officeDocument/2006/relationships/image" Target="../media/image219.jpeg"/><Relationship Id="rId2" Type="http://schemas.openxmlformats.org/officeDocument/2006/relationships/image" Target="../media/image227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26.jpe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3.png"/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image" Target="../media/image2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9.png"/><Relationship Id="rId6" Type="http://schemas.openxmlformats.org/officeDocument/2006/relationships/image" Target="../media/image3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image" Target="../media/image234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38.png"/><Relationship Id="rId7" Type="http://schemas.openxmlformats.org/officeDocument/2006/relationships/image" Target="../media/image246.png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47.png"/><Relationship Id="rId1" Type="http://schemas.openxmlformats.org/officeDocument/2006/relationships/image" Target="../media/image240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6.jpeg"/><Relationship Id="rId8" Type="http://schemas.openxmlformats.org/officeDocument/2006/relationships/image" Target="../media/image255.jpeg"/><Relationship Id="rId7" Type="http://schemas.openxmlformats.org/officeDocument/2006/relationships/image" Target="../media/image254.jpeg"/><Relationship Id="rId6" Type="http://schemas.openxmlformats.org/officeDocument/2006/relationships/image" Target="../media/image253.pn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58.png"/><Relationship Id="rId11" Type="http://schemas.openxmlformats.org/officeDocument/2006/relationships/image" Target="../media/image3.png"/><Relationship Id="rId10" Type="http://schemas.openxmlformats.org/officeDocument/2006/relationships/image" Target="../media/image257.jpeg"/><Relationship Id="rId1" Type="http://schemas.openxmlformats.org/officeDocument/2006/relationships/image" Target="../media/image248.pn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3.png"/><Relationship Id="rId4" Type="http://schemas.openxmlformats.org/officeDocument/2006/relationships/image" Target="../media/image262.png"/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image" Target="../media/image259.jpe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3.png"/><Relationship Id="rId4" Type="http://schemas.openxmlformats.org/officeDocument/2006/relationships/image" Target="../media/image266.png"/><Relationship Id="rId3" Type="http://schemas.openxmlformats.org/officeDocument/2006/relationships/image" Target="../media/image259.jpeg"/><Relationship Id="rId2" Type="http://schemas.openxmlformats.org/officeDocument/2006/relationships/image" Target="../media/image265.jpeg"/><Relationship Id="rId1" Type="http://schemas.openxmlformats.org/officeDocument/2006/relationships/image" Target="../media/image264.jpe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3.png"/><Relationship Id="rId3" Type="http://schemas.openxmlformats.org/officeDocument/2006/relationships/image" Target="../media/image269.png"/><Relationship Id="rId2" Type="http://schemas.openxmlformats.org/officeDocument/2006/relationships/image" Target="../media/image265.jpeg"/><Relationship Id="rId1" Type="http://schemas.openxmlformats.org/officeDocument/2006/relationships/image" Target="../media/image268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4.png"/><Relationship Id="rId4" Type="http://schemas.openxmlformats.org/officeDocument/2006/relationships/image" Target="../media/image3.png"/><Relationship Id="rId3" Type="http://schemas.openxmlformats.org/officeDocument/2006/relationships/image" Target="../media/image273.jpeg"/><Relationship Id="rId2" Type="http://schemas.openxmlformats.org/officeDocument/2006/relationships/image" Target="../media/image272.png"/><Relationship Id="rId1" Type="http://schemas.openxmlformats.org/officeDocument/2006/relationships/image" Target="../media/image271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8.png"/><Relationship Id="rId4" Type="http://schemas.openxmlformats.org/officeDocument/2006/relationships/image" Target="../media/image3.png"/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image" Target="../media/image27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3.png"/><Relationship Id="rId5" Type="http://schemas.openxmlformats.org/officeDocument/2006/relationships/image" Target="../media/image3.png"/><Relationship Id="rId4" Type="http://schemas.openxmlformats.org/officeDocument/2006/relationships/image" Target="../media/image282.jpeg"/><Relationship Id="rId3" Type="http://schemas.openxmlformats.org/officeDocument/2006/relationships/image" Target="../media/image281.jpeg"/><Relationship Id="rId2" Type="http://schemas.openxmlformats.org/officeDocument/2006/relationships/image" Target="../media/image280.png"/><Relationship Id="rId1" Type="http://schemas.openxmlformats.org/officeDocument/2006/relationships/image" Target="../media/image279.jpe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image" Target="../media/image284.pn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3.png"/><Relationship Id="rId4" Type="http://schemas.openxmlformats.org/officeDocument/2006/relationships/image" Target="../media/image293.jpeg"/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image" Target="../media/image290.png"/></Relationships>
</file>

<file path=ppt/slides/_rels/slide6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5" Type="http://schemas.openxmlformats.org/officeDocument/2006/relationships/image" Target="../media/image3.png"/><Relationship Id="rId4" Type="http://schemas.openxmlformats.org/officeDocument/2006/relationships/image" Target="../media/image298.jpeg"/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image" Target="../media/image295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301.png"/><Relationship Id="rId1" Type="http://schemas.openxmlformats.org/officeDocument/2006/relationships/image" Target="../media/image300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303.jpeg"/><Relationship Id="rId1" Type="http://schemas.openxmlformats.org/officeDocument/2006/relationships/image" Target="../media/image302.jpeg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0.png"/><Relationship Id="rId7" Type="http://schemas.openxmlformats.org/officeDocument/2006/relationships/image" Target="../media/image3.png"/><Relationship Id="rId6" Type="http://schemas.openxmlformats.org/officeDocument/2006/relationships/image" Target="../media/image309.png"/><Relationship Id="rId5" Type="http://schemas.openxmlformats.org/officeDocument/2006/relationships/image" Target="../media/image308.jpeg"/><Relationship Id="rId4" Type="http://schemas.openxmlformats.org/officeDocument/2006/relationships/image" Target="../media/image307.jpeg"/><Relationship Id="rId3" Type="http://schemas.openxmlformats.org/officeDocument/2006/relationships/image" Target="../media/image306.png"/><Relationship Id="rId2" Type="http://schemas.openxmlformats.org/officeDocument/2006/relationships/image" Target="../media/image305.jpeg"/><Relationship Id="rId1" Type="http://schemas.openxmlformats.org/officeDocument/2006/relationships/image" Target="../media/image304.jpe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7.png"/><Relationship Id="rId7" Type="http://schemas.openxmlformats.org/officeDocument/2006/relationships/image" Target="../media/image3.png"/><Relationship Id="rId6" Type="http://schemas.openxmlformats.org/officeDocument/2006/relationships/image" Target="../media/image316.png"/><Relationship Id="rId5" Type="http://schemas.openxmlformats.org/officeDocument/2006/relationships/image" Target="../media/image315.jpeg"/><Relationship Id="rId4" Type="http://schemas.openxmlformats.org/officeDocument/2006/relationships/image" Target="../media/image314.jpeg"/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image" Target="../media/image311.jpe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1.png"/><Relationship Id="rId4" Type="http://schemas.openxmlformats.org/officeDocument/2006/relationships/image" Target="../media/image3.png"/><Relationship Id="rId3" Type="http://schemas.openxmlformats.org/officeDocument/2006/relationships/image" Target="../media/image320.png"/><Relationship Id="rId2" Type="http://schemas.openxmlformats.org/officeDocument/2006/relationships/image" Target="../media/image319.jpeg"/><Relationship Id="rId1" Type="http://schemas.openxmlformats.org/officeDocument/2006/relationships/image" Target="../media/image318.jpe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25.png"/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image" Target="../media/image32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8.png"/><Relationship Id="rId4" Type="http://schemas.openxmlformats.org/officeDocument/2006/relationships/image" Target="../media/image329.jpeg"/><Relationship Id="rId3" Type="http://schemas.openxmlformats.org/officeDocument/2006/relationships/image" Target="../media/image328.jpeg"/><Relationship Id="rId2" Type="http://schemas.openxmlformats.org/officeDocument/2006/relationships/image" Target="../media/image327.png"/><Relationship Id="rId1" Type="http://schemas.openxmlformats.org/officeDocument/2006/relationships/image" Target="../media/image326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6.png"/><Relationship Id="rId7" Type="http://schemas.openxmlformats.org/officeDocument/2006/relationships/image" Target="../media/image288.png"/><Relationship Id="rId6" Type="http://schemas.openxmlformats.org/officeDocument/2006/relationships/image" Target="../media/image335.png"/><Relationship Id="rId5" Type="http://schemas.openxmlformats.org/officeDocument/2006/relationships/image" Target="../media/image334.jpeg"/><Relationship Id="rId4" Type="http://schemas.openxmlformats.org/officeDocument/2006/relationships/image" Target="../media/image333.jpeg"/><Relationship Id="rId3" Type="http://schemas.openxmlformats.org/officeDocument/2006/relationships/image" Target="../media/image332.jpeg"/><Relationship Id="rId2" Type="http://schemas.openxmlformats.org/officeDocument/2006/relationships/image" Target="../media/image331.jpeg"/><Relationship Id="rId1" Type="http://schemas.openxmlformats.org/officeDocument/2006/relationships/image" Target="../media/image330.jpe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288.png"/><Relationship Id="rId4" Type="http://schemas.openxmlformats.org/officeDocument/2006/relationships/image" Target="../media/image340.jpeg"/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image" Target="../media/image337.pn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343.png"/><Relationship Id="rId1" Type="http://schemas.openxmlformats.org/officeDocument/2006/relationships/image" Target="../media/image342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345.png"/><Relationship Id="rId1" Type="http://schemas.openxmlformats.org/officeDocument/2006/relationships/image" Target="../media/image344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3.png"/><Relationship Id="rId8" Type="http://schemas.openxmlformats.org/officeDocument/2006/relationships/image" Target="../media/image3.png"/><Relationship Id="rId7" Type="http://schemas.openxmlformats.org/officeDocument/2006/relationships/image" Target="../media/image352.png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image" Target="../media/image349.png"/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46.png"/></Relationships>
</file>

<file path=ppt/slides/_rels/slide7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7.jpeg"/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image" Target="../media/image354.jpe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.png"/><Relationship Id="rId4" Type="http://schemas.openxmlformats.org/officeDocument/2006/relationships/image" Target="../media/image361.png"/><Relationship Id="rId3" Type="http://schemas.openxmlformats.org/officeDocument/2006/relationships/image" Target="../media/image360.jpeg"/><Relationship Id="rId2" Type="http://schemas.openxmlformats.org/officeDocument/2006/relationships/image" Target="../media/image359.jpeg"/><Relationship Id="rId1" Type="http://schemas.openxmlformats.org/officeDocument/2006/relationships/image" Target="../media/image358.jpeg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366.png"/><Relationship Id="rId3" Type="http://schemas.openxmlformats.org/officeDocument/2006/relationships/image" Target="../media/image365.jpeg"/><Relationship Id="rId2" Type="http://schemas.openxmlformats.org/officeDocument/2006/relationships/image" Target="../media/image364.png"/><Relationship Id="rId1" Type="http://schemas.openxmlformats.org/officeDocument/2006/relationships/image" Target="../media/image363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0.png"/><Relationship Id="rId2" Type="http://schemas.openxmlformats.org/officeDocument/2006/relationships/image" Target="../media/image210.png"/><Relationship Id="rId1" Type="http://schemas.openxmlformats.org/officeDocument/2006/relationships/image" Target="../media/image36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0.png"/><Relationship Id="rId2" Type="http://schemas.openxmlformats.org/officeDocument/2006/relationships/image" Target="../media/image368.png"/><Relationship Id="rId1" Type="http://schemas.openxmlformats.org/officeDocument/2006/relationships/image" Target="../media/image210.png"/></Relationships>
</file>

<file path=ppt/slides/_rels/slide8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372.jpeg"/><Relationship Id="rId3" Type="http://schemas.openxmlformats.org/officeDocument/2006/relationships/image" Target="../media/image371.jpeg"/><Relationship Id="rId2" Type="http://schemas.openxmlformats.org/officeDocument/2006/relationships/image" Target="../media/image370.png"/><Relationship Id="rId1" Type="http://schemas.openxmlformats.org/officeDocument/2006/relationships/image" Target="../media/image369.jpe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375.jpeg"/><Relationship Id="rId2" Type="http://schemas.openxmlformats.org/officeDocument/2006/relationships/image" Target="../media/image374.jpeg"/><Relationship Id="rId1" Type="http://schemas.openxmlformats.org/officeDocument/2006/relationships/image" Target="../media/image373.png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378.jpeg"/><Relationship Id="rId2" Type="http://schemas.openxmlformats.org/officeDocument/2006/relationships/image" Target="../media/image377.png"/><Relationship Id="rId1" Type="http://schemas.openxmlformats.org/officeDocument/2006/relationships/image" Target="../media/image376.png"/></Relationships>
</file>

<file path=ppt/slides/_rels/slide8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378.jpeg"/><Relationship Id="rId2" Type="http://schemas.openxmlformats.org/officeDocument/2006/relationships/image" Target="../media/image380.png"/><Relationship Id="rId1" Type="http://schemas.openxmlformats.org/officeDocument/2006/relationships/image" Target="../media/image379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383.jpeg"/><Relationship Id="rId2" Type="http://schemas.openxmlformats.org/officeDocument/2006/relationships/image" Target="../media/image382.jpeg"/><Relationship Id="rId1" Type="http://schemas.openxmlformats.org/officeDocument/2006/relationships/image" Target="../media/image3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3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385.jpeg"/></Relationships>
</file>

<file path=ppt/slides/_rels/slide8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9.png"/><Relationship Id="rId4" Type="http://schemas.openxmlformats.org/officeDocument/2006/relationships/image" Target="../media/image388.png"/><Relationship Id="rId3" Type="http://schemas.openxmlformats.org/officeDocument/2006/relationships/image" Target="../media/image387.png"/><Relationship Id="rId2" Type="http://schemas.openxmlformats.org/officeDocument/2006/relationships/image" Target="../media/image386.jpeg"/><Relationship Id="rId1" Type="http://schemas.openxmlformats.org/officeDocument/2006/relationships/image" Target="../media/image171.png"/></Relationships>
</file>

<file path=ppt/slides/_rels/slide8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93.jpeg"/><Relationship Id="rId3" Type="http://schemas.openxmlformats.org/officeDocument/2006/relationships/image" Target="../media/image392.png"/><Relationship Id="rId2" Type="http://schemas.openxmlformats.org/officeDocument/2006/relationships/image" Target="../media/image391.jpeg"/><Relationship Id="rId1" Type="http://schemas.openxmlformats.org/officeDocument/2006/relationships/image" Target="../media/image3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97.jpeg"/><Relationship Id="rId3" Type="http://schemas.openxmlformats.org/officeDocument/2006/relationships/image" Target="../media/image396.png"/><Relationship Id="rId2" Type="http://schemas.openxmlformats.org/officeDocument/2006/relationships/image" Target="../media/image395.jpeg"/><Relationship Id="rId1" Type="http://schemas.openxmlformats.org/officeDocument/2006/relationships/image" Target="../media/image394.png"/></Relationships>
</file>

<file path=ppt/slides/_rels/slide9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image" Target="../media/image398.png"/></Relationships>
</file>

<file path=ppt/slides/_rels/slide9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0.png"/><Relationship Id="rId3" Type="http://schemas.openxmlformats.org/officeDocument/2006/relationships/image" Target="../media/image403.jpeg"/><Relationship Id="rId2" Type="http://schemas.openxmlformats.org/officeDocument/2006/relationships/image" Target="../media/image402.png"/><Relationship Id="rId1" Type="http://schemas.openxmlformats.org/officeDocument/2006/relationships/image" Target="../media/image401.png"/></Relationships>
</file>

<file path=ppt/slides/_rels/slide9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0.png"/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image" Target="../media/image404.jpeg"/></Relationships>
</file>

<file path=ppt/slides/_rels/slide9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0.png"/><Relationship Id="rId3" Type="http://schemas.openxmlformats.org/officeDocument/2006/relationships/image" Target="../media/image406.png"/><Relationship Id="rId2" Type="http://schemas.openxmlformats.org/officeDocument/2006/relationships/image" Target="../media/image408.png"/><Relationship Id="rId1" Type="http://schemas.openxmlformats.org/officeDocument/2006/relationships/image" Target="../media/image407.jpeg"/></Relationships>
</file>

<file path=ppt/slides/_rels/slide9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0.png"/><Relationship Id="rId3" Type="http://schemas.openxmlformats.org/officeDocument/2006/relationships/image" Target="../media/image406.png"/><Relationship Id="rId2" Type="http://schemas.openxmlformats.org/officeDocument/2006/relationships/image" Target="../media/image410.png"/><Relationship Id="rId1" Type="http://schemas.openxmlformats.org/officeDocument/2006/relationships/image" Target="../media/image40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1" Type="http://schemas.openxmlformats.org/officeDocument/2006/relationships/image" Target="../media/image411.png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415.png"/><Relationship Id="rId3" Type="http://schemas.openxmlformats.org/officeDocument/2006/relationships/image" Target="../media/image414.png"/><Relationship Id="rId2" Type="http://schemas.openxmlformats.org/officeDocument/2006/relationships/image" Target="../media/image413.png"/><Relationship Id="rId1" Type="http://schemas.openxmlformats.org/officeDocument/2006/relationships/image" Target="../media/image41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981700" y="3020060"/>
            <a:ext cx="2817495" cy="871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兰亭中黑_GBK"/>
              </a:rPr>
              <a:t> 福建品未日用品有限公司 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方正兰亭中黑_GBK"/>
            </a:endParaRPr>
          </a:p>
          <a:p>
            <a:pPr algn="l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兰亭中黑_GBK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兰亭中黑_GBK"/>
              </a:rPr>
              <a:t>电 话</a:t>
            </a:r>
            <a:r>
              <a:rPr lang="en-US" altLang="zh-CN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兰亭中黑_GBK"/>
              </a:rPr>
              <a:t>:0591-88528200</a:t>
            </a:r>
            <a:endParaRPr lang="zh-CN" altLang="en-US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方正兰亭中黑_GB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:\品未工作盘\品未目录资料\2019\画册配图\99009-产品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0988" y="639763"/>
            <a:ext cx="442118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6082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灵享 多功能果蔬削皮器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4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031873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组合：削皮器、开瓶器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14*7.7*2.5cm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质：陶瓷、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44*32*55cm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个性外形，美观时尚。陶瓷刀片，锋利无比，轻松削皮，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不卡丝，不费力，不留异味，不生锈。巧妙设计，带开瓶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启功能，一机多用。带冰箱贴功能，可吸附冰箱。方便查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找存放。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5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86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417888" y="6056313"/>
            <a:ext cx="1252537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825" y="4487863"/>
            <a:ext cx="12747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84325" y="5553075"/>
            <a:ext cx="156210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9888" y="5514975"/>
            <a:ext cx="1069975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22425" y="4441825"/>
            <a:ext cx="14462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95663" y="4635500"/>
            <a:ext cx="1252537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3764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灵动 折叠收纳削皮器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7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85761" cy="3277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组合：无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7.7*8*11cm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43*33*35cm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26g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刀片采用优质不锈钢材质并经过热处理，使刀刃更加锋利耐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用。折叠的设计让更加卫生便携，可随身携带。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09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24263" y="5932488"/>
            <a:ext cx="1046162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511" name="Picture 3" descr="F:\品未工作盘\品未目录资料\2019\画册配图\99010.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1143000"/>
            <a:ext cx="4484688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4150" y="4673600"/>
            <a:ext cx="15652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51025" y="4667250"/>
            <a:ext cx="1538288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90913" y="4648200"/>
            <a:ext cx="1306512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724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灵动  多功能厨房小工具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1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85761" cy="41088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19.0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组合：削皮器、水果刀、开瓶器、剥皮器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18.5*5.7*1.5cm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39*35*32cm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53g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可当三德刀使用，便于切各类蔬菜水果，独特的锯齿设计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可去鱼鳞；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特殊的力学原理设计，使握手更加方便开启酒瓶盖。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特有蔬菜去皮器，使用简洁、易清洗。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独特的水果去皮功能。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32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533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413125" y="6278563"/>
            <a:ext cx="1346200" cy="198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2535" name="Picture 2" descr="F:\品未工作盘\品未目录资料\2019\画册配图\990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6925" y="842963"/>
            <a:ext cx="3035300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6113" y="5740400"/>
            <a:ext cx="13239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2425" y="5775325"/>
            <a:ext cx="1389063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93888" y="4745038"/>
            <a:ext cx="1312862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1000" y="4762500"/>
            <a:ext cx="1382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29013" y="4808538"/>
            <a:ext cx="1216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854575" y="684213"/>
            <a:ext cx="180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精品厨具五件套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5715" name="TextBox 34"/>
          <p:cNvSpPr txBox="1">
            <a:spLocks noChangeArrowheads="1"/>
          </p:cNvSpPr>
          <p:nvPr/>
        </p:nvSpPr>
        <p:spPr bwMode="auto">
          <a:xfrm>
            <a:off x="4824413" y="1068388"/>
            <a:ext cx="4262705" cy="50321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98018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组合：牛肉刀、剪刀、水果刀、削皮器、多功能抛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25*33*4cm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         蔬菜刀：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28cm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21cm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19.5cm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         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:14cm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多功能抛：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21cm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76*34*42.5cm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剪刀-用于剪较硬的软骨、螃蟹脚、葱等；有配启瓶器功能；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削皮器-用于果类和蔬菜的削皮工具；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牛肉刀-产品用于加工蔬菜、肉类、鱼类等。切勿用于带骨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头类的食品；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多功能抛-产品用果类和蔬菜的削皮工具以及刨鱼鳞等；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693738"/>
            <a:ext cx="490537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5300" y="4897438"/>
            <a:ext cx="23399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79763" y="4864100"/>
            <a:ext cx="1114425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124200" y="600868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5721" name="TextBox 9"/>
          <p:cNvSpPr txBox="1">
            <a:spLocks noChangeArrowheads="1"/>
          </p:cNvSpPr>
          <p:nvPr/>
        </p:nvSpPr>
        <p:spPr bwMode="auto">
          <a:xfrm>
            <a:off x="4830763" y="60737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95488" y="5381625"/>
            <a:ext cx="738187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62263" y="5378450"/>
            <a:ext cx="6858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76650" y="5381625"/>
            <a:ext cx="811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图片 3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28713" y="5346700"/>
            <a:ext cx="69373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9713" y="5345113"/>
            <a:ext cx="814387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" descr="F:\品未工作盘\品未目录资料\2017\抠图\DSC_845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6863" y="1184275"/>
            <a:ext cx="4422775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26013" y="763588"/>
            <a:ext cx="260826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料理厨具六件套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2838" y="1133475"/>
            <a:ext cx="4262705" cy="44781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组合：剪刀、水果刀、削皮器、食品夹、开瓶器、量匙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28*25*4cm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剪刀：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21.5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水果刀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食品夹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18 4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个量匙：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76*29*56cm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剪刀-用于剪较硬的软骨、螃蟹脚、葱等；配有启瓶器功能；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创意开瓶器：轻轻松松开瓶盖，适用开启各种饮用罐头，啤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defRPr/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酒，饮料等；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量匙—用于调味，根据不同口味和健康需求用不同的量；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食品夹-用于夹微波食品以及各种水果等。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6746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7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81375" y="3763963"/>
            <a:ext cx="117951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8" name="TextBox 12"/>
          <p:cNvSpPr txBox="1">
            <a:spLocks noChangeArrowheads="1"/>
          </p:cNvSpPr>
          <p:nvPr/>
        </p:nvSpPr>
        <p:spPr bwMode="auto">
          <a:xfrm>
            <a:off x="4830763" y="5953125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6775" y="4941888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:\品未工作盘\品未目录资料\2017\抠图\DSC_8256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69900" y="882650"/>
            <a:ext cx="415607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图片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2100" y="5495925"/>
            <a:ext cx="18986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图片 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7588" y="5494338"/>
            <a:ext cx="1023937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图片 7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09950" y="5516563"/>
            <a:ext cx="11080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02200" y="79057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料理厨具二件套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767" name="TextBox 34"/>
          <p:cNvSpPr txBox="1">
            <a:spLocks noChangeArrowheads="1"/>
          </p:cNvSpPr>
          <p:nvPr/>
        </p:nvSpPr>
        <p:spPr bwMode="auto">
          <a:xfrm>
            <a:off x="4913313" y="1198563"/>
            <a:ext cx="4108817" cy="3277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组合：削皮器、剪刀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23*17*4.5cm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51*49*40cm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剪刀-用于剪较硬软骨、螃蟹脚、葱等；配有启瓶器功能；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776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875" y="3951288"/>
            <a:ext cx="1174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0" name="TextBox 10"/>
          <p:cNvSpPr txBox="1">
            <a:spLocks noChangeArrowheads="1"/>
          </p:cNvSpPr>
          <p:nvPr/>
        </p:nvSpPr>
        <p:spPr bwMode="auto">
          <a:xfrm>
            <a:off x="4830763" y="58340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03625" y="51165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:\品未工作盘\品未目录资料\2017\抠图\DSC_8252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31775" y="977900"/>
            <a:ext cx="45640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图片 3" descr="DSC_7178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68625" y="5319713"/>
            <a:ext cx="168433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图片 6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725" y="5308600"/>
            <a:ext cx="94615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图片 7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38350" y="5319713"/>
            <a:ext cx="8985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图片 1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90625" y="5308600"/>
            <a:ext cx="803275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59350" y="75247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料理厨具三件套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792" name="TextBox 34"/>
          <p:cNvSpPr txBox="1">
            <a:spLocks noChangeArrowheads="1"/>
          </p:cNvSpPr>
          <p:nvPr/>
        </p:nvSpPr>
        <p:spPr bwMode="auto">
          <a:xfrm>
            <a:off x="4922838" y="1122363"/>
            <a:ext cx="4262705" cy="37856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34.80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组合：削皮器、剪刀、水果刀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24.5*21.5*4.5cm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61*51*40cm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257g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剪刀-用于剪较硬的软骨、螃蟹脚、葱等；有配启瓶器功能；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8793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4" name="TextBox 11"/>
          <p:cNvSpPr txBox="1">
            <a:spLocks noChangeArrowheads="1"/>
          </p:cNvSpPr>
          <p:nvPr/>
        </p:nvSpPr>
        <p:spPr bwMode="auto">
          <a:xfrm>
            <a:off x="4830763" y="56816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8795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76625" y="3630613"/>
            <a:ext cx="126365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505200" y="489902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31845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悦厨  折叠收纳果蔬盆两件套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5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3801041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59.30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组合：大小折叠水果篮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24.5*28*6.8cm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TPR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56*50*58cm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375g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TPR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材质食品级材料，安全卫士健康，防霉防臭，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永不生锈；底部镂空设计，可沥水；手柄悬挂设计，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方便收纳盒拿取；可折叠设计洗完水果当果盆；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7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86138" y="6030913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9" name="Picture 2" descr="F:\品未工作盘\品未目录资料\2019\画册配图\99015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9550" y="950913"/>
            <a:ext cx="4510088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1763" y="4535488"/>
            <a:ext cx="15081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95450" y="4545013"/>
            <a:ext cx="1590675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22438" y="5667375"/>
            <a:ext cx="1528762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95663" y="4846638"/>
            <a:ext cx="10779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8384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悦厨 家用伸缩洗菜沥水篮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79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85761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97.20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组合：伸缩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40*27*4.8cm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TPR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55*45*56cm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TPR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材质食品级材料，安全卫士健康；防霉防臭，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永不生锈；  用于清晰碗碟、水果，即洗即沥，方便快捷；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可伸缩，适用不同尺寸的水槽；可折叠，收纳不占空间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0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581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35375" y="6073775"/>
            <a:ext cx="1046163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583" name="Picture 2" descr="F:\品未工作盘\品未目录资料\2019\画册配图\9901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6238" y="965200"/>
            <a:ext cx="43053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4150" y="4746625"/>
            <a:ext cx="16859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68500" y="4756150"/>
            <a:ext cx="152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65325" y="5676900"/>
            <a:ext cx="15509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5050" y="4954588"/>
            <a:ext cx="11049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3764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悦厨 多用菜板两件套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85761" cy="43858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组合：水果刀、防漏菜板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30*23*5cm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69*32*40cm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便携：切果盘包含双面便携果盘 一把水果刀，水果刀藏在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果盘侧面，节省空间，便于收纳，方便外出携带。功能：一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物多用，可切果盘，也可做水果托盘，健康又时尚；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卫生设计：有防溢水槽，切果盘具有倾斜度，有效阻隔水果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汁水流出，让液留在果盘内，且溢水槽设计有导水沟，方便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倒水。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4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416300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备货情况：无现货；起订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定制：彩盒定制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5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14738" y="5813425"/>
            <a:ext cx="1044575" cy="207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7" name="Picture 2" descr="F:\品未工作盘\品未目录资料\2019\画册配图\9901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8000" y="1166813"/>
            <a:ext cx="41179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25" y="4970463"/>
            <a:ext cx="10779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70000" y="4960938"/>
            <a:ext cx="1071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52675" y="4932363"/>
            <a:ext cx="1198563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62363" y="4865688"/>
            <a:ext cx="95567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9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8384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果の语 便携果蔬切三件套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812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08817" cy="41088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组合：蔬菜刀、水果刀、菜板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33.5*22*2.3cm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45*36*35cm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615g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小麦秸秆是纯天然提取物，它不含其他各种重金属成分，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可降解回收，天然环保材质，饮用更健康；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菜板：采用天然环保材质，让您的美食更健康更美味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蔬菜刀：刀刃经过液处理增加其硬度和锋利度； 水果刀产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品用于蔬菜类和水果类的加工用途；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813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9814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24263" y="6270625"/>
            <a:ext cx="1046162" cy="207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981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0663" y="5180013"/>
            <a:ext cx="15970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7" name="Picture 4" descr="F:\品未工作盘\品未目录资料\2019\画册配图\9901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938" y="674688"/>
            <a:ext cx="441801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8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87538" y="5167313"/>
            <a:ext cx="16256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22675" y="5191125"/>
            <a:ext cx="10922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8384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果の语 便携果蔬切两件套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836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3954929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43.80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组合：菜板、陶瓷水果刀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14.5*20.2*1.5cm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、陶瓷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42*31*33cm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203g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小麦秸秆是纯天然提取物，它不含其他各种重金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属成分，可降解回收，天然环保材质，饮用更健康；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菜板：采用天然环保材质，让您的美食更健康更美味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水果刀：产品用于蔬菜类和水果类的加工用途；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837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0838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86138" y="6062663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0840" name="Picture 2" descr="F:\品未工作盘\品未目录资料\2019\画册配图\9901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3700" y="942975"/>
            <a:ext cx="4189413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2100" y="5057775"/>
            <a:ext cx="1497013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28800" y="5097463"/>
            <a:ext cx="143986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75025" y="5078413"/>
            <a:ext cx="100488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6843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麦之初 果汁器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7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262705" cy="43858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58.50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组合：杯壶、榨汁器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13*11.5*19cm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54*48*60cm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48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采用小麦健康环保材质，天然可降解，淡淡麦香味道。水果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固定位防止移位，顶盖内部带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个固定凸位，可以有效防止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水果错位榨汁更快；均匀分割果肉更深入固定榨取更干净，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多小孔设计，轻松过滤大果肉渣；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450ml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容量可装入冰块等制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作各类饮品；手提设计，方便携带；防滑底部设计，是用安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全放心。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8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46075" y="5038725"/>
            <a:ext cx="8255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9100" y="900113"/>
            <a:ext cx="4135438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6988" y="5018088"/>
            <a:ext cx="1162050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66988" y="4999038"/>
            <a:ext cx="1057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13163" y="5008563"/>
            <a:ext cx="935037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79825" y="5932488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9161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麦之初 旅行套装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51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262705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63.50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组合：水杯、镜子、梳子、收纳盒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7.6*7.6*22.6cm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48*40*47cm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采用小麦健康环保材质，天然可降解，淡淡麦香味道。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一手可握，袖珍身材，如此小巧，旅游说走就走； 套装包含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置物架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洗漱杯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镜子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梳子；大分格设计避免物品挤压；左右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扭动设计开启避免物品会随惯性倒出；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653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051175" y="6359525"/>
            <a:ext cx="1419225" cy="20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0563" y="4791075"/>
            <a:ext cx="6826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8650" y="733425"/>
            <a:ext cx="3649663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85925" y="5770563"/>
            <a:ext cx="1122363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9600" y="5807075"/>
            <a:ext cx="8905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60525" y="4805363"/>
            <a:ext cx="1169988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14663" y="4935538"/>
            <a:ext cx="149542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6843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麦之初 保鲜盒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5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185761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29.00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组合：无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11.8*11.8*9cm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70*59*39cm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采用小麦健康环保材质，天然可降解，淡淡麦香味道。可叠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加设计节省空间；密封效果好，储物更加长久；密封性强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食品级硅胶圈，大幅度提高密封性； 一体成型 采用弧形入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口设计更顺滑；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6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677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646488" y="6062663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763" y="909638"/>
            <a:ext cx="4200525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6875" y="4965700"/>
            <a:ext cx="11398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93850" y="5029200"/>
            <a:ext cx="19685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33788" y="5040313"/>
            <a:ext cx="101441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6843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麦之初 糖果盒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99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3877985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组合：三个收纳盒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23.2*24.5*6.6cm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62*48*52cm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393g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采用小麦健康环保材质，天然可降解，淡淡麦香味道。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多功能风格，可容纳多重食物不串味，旋转的设计，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密封防尘；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0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701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63913" y="6226175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704850"/>
            <a:ext cx="439737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8775" y="5122863"/>
            <a:ext cx="12192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77988" y="5133975"/>
            <a:ext cx="145891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67088" y="5146675"/>
            <a:ext cx="106203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30702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花开果语 多功能花瓣糖果盒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23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3877985" cy="3277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组合：旋转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29*9*29.5cm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质：小麦秸秆、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60*57*61cm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多功能五分格，可容纳多重食物不串味，旋转的设计，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密封防尘；创意支架设计，满足你的日常所需。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24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备货情况：半成品现货；生产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25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570288" y="6096000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727" name="Picture 2" descr="F:\品未工作盘\品未目录资料\2019\画册配图\9901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5638" y="895350"/>
            <a:ext cx="3757612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5100" y="4997450"/>
            <a:ext cx="16208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79600" y="4968875"/>
            <a:ext cx="1601788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86163" y="4967288"/>
            <a:ext cx="11811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6843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心怡 时尚礼盒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5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5339923" cy="43858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99018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148.00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组合：毛巾、保温杯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19.5*21*5cm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杯子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350ml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毛巾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32*70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质：棉、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65*40*65cm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小时内冷暖相知，高真实绝热 持久锁住温度；一键开启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单手操作给你舒适的饮水体验； 优质烤漆使用寿命长，不易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掉漆；防滑底部 耐磨防滑，放置更平稳；                        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纯棉面料 有机生活，华夫格的设计，让透气性好，触感柔软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细腻，羽毛般的蓬松轻盈； 能长时间保持柔软，舒适亲肤。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吸水易干易清洗；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796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797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2471738" y="6469063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799" name="Picture 2" descr="F:\品未工作盘\品未目录资料\2019\画册配图\9901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3050" y="742950"/>
            <a:ext cx="4287838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32050" y="5130800"/>
            <a:ext cx="12573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5600" y="5132388"/>
            <a:ext cx="1490663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388" y="696913"/>
            <a:ext cx="18002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健康达人三件套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4895850" y="1077913"/>
            <a:ext cx="4108450" cy="44925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98003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产品组合：运动水杯  运动毛巾  运动跳绳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30.2*23*7.5cm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毛巾：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20*100cm   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杯子：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500ml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跳绳：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质：超细纤维 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PC PP PVC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70*31*63.5cm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601g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运动毛巾：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用于户外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室内运动；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超吸水性功能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让他擦拭你脂肪的眼泪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!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运动水杯：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人体学的盖子设计，让您尽情的补充能量；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跳绳：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跳绳长度，人体学手柄设计，计数器功能；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4820" name="TextBox 36"/>
          <p:cNvSpPr txBox="1">
            <a:spLocks noChangeArrowheads="1"/>
          </p:cNvSpPr>
          <p:nvPr/>
        </p:nvSpPr>
        <p:spPr bwMode="auto">
          <a:xfrm>
            <a:off x="4830763" y="5867400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679450"/>
            <a:ext cx="496728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3243263" y="1970088"/>
            <a:ext cx="1046162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482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49613" y="898525"/>
            <a:ext cx="10890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4175" y="4759325"/>
            <a:ext cx="245745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70238" y="4665663"/>
            <a:ext cx="12049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5050" y="696913"/>
            <a:ext cx="18002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健康达人两件套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4862513" y="1077913"/>
            <a:ext cx="4108450" cy="42617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98002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产品组合：运动水杯  运动毛巾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23*19*7.5cm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毛巾：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20*100cm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杯子：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质：超细纤维 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PC 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58*47*48cm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401g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运动毛巾：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用于户外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室内运动；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超吸水性功能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让他擦拭你脂肪的眼泪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!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运动水杯：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人体学的盖子设计，让您尽情的补充能量；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运动图案设计，充满活力！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25425" y="944563"/>
            <a:ext cx="40703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30763" y="578008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95663" y="3529013"/>
            <a:ext cx="10763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211513" y="4560888"/>
            <a:ext cx="1414462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100" y="5203825"/>
            <a:ext cx="1984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89213" y="5211763"/>
            <a:ext cx="1970087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679950" y="471488"/>
            <a:ext cx="8763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小福气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63" name="TextBox 34"/>
          <p:cNvSpPr txBox="1">
            <a:spLocks noChangeArrowheads="1"/>
          </p:cNvSpPr>
          <p:nvPr/>
        </p:nvSpPr>
        <p:spPr bwMode="auto">
          <a:xfrm>
            <a:off x="4557713" y="758825"/>
            <a:ext cx="4586287" cy="590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组合：葫芦调味碟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*1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 福气筷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18*28*3.6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碟：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7.5*11.5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质：陶瓷、红檀、合金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55*29*60cm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147g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调味碟：选用纯正瓷土，经过高温烧制而成，独特设计，外形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美观大方。</a:t>
            </a:r>
            <a:r>
              <a:rPr lang="zh-CN" altLang="en-US" sz="12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葫芦造型寓意着福禄双禧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筷子：采用传统手工打造、抛光打磨 无漆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无蜡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无化学添加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筷头采用高档合金。</a:t>
            </a:r>
            <a:r>
              <a:rPr lang="zh-CN" altLang="en-US" sz="1200" b="1" dirty="0">
                <a:solidFill>
                  <a:srgbClr val="404040"/>
                </a:solidFill>
              </a:rPr>
              <a:t>筷头激光“福”寓意福气连连。</a:t>
            </a:r>
            <a:endParaRPr lang="zh-CN" altLang="en-US" sz="1200" b="1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FF0000"/>
                </a:solidFill>
              </a:rPr>
              <a:t>原木使用说明 </a:t>
            </a:r>
            <a:endParaRPr lang="en-US" altLang="zh-CN" sz="900" b="1" dirty="0">
              <a:solidFill>
                <a:srgbClr val="FF000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浸泡</a:t>
            </a:r>
            <a:r>
              <a:rPr lang="zh-CN" altLang="en-US" sz="900" dirty="0">
                <a:solidFill>
                  <a:srgbClr val="404040"/>
                </a:solidFill>
              </a:rPr>
              <a:t>：初次建议用淡盐水浸泡</a:t>
            </a:r>
            <a:r>
              <a:rPr lang="en-US" altLang="zh-CN" sz="900" dirty="0">
                <a:solidFill>
                  <a:srgbClr val="404040"/>
                </a:solidFill>
              </a:rPr>
              <a:t>10</a:t>
            </a:r>
            <a:r>
              <a:rPr lang="zh-CN" altLang="en-US" sz="900" dirty="0">
                <a:solidFill>
                  <a:srgbClr val="404040"/>
                </a:solidFill>
              </a:rPr>
              <a:t>分钟或用清水冲洗即可。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上油</a:t>
            </a:r>
            <a:r>
              <a:rPr lang="zh-CN" altLang="en-US" sz="900" dirty="0">
                <a:solidFill>
                  <a:srgbClr val="404040"/>
                </a:solidFill>
              </a:rPr>
              <a:t>：浸泡晾干后，可用食用油或橄榄油均匀涂抹筷子表面后晾放</a:t>
            </a:r>
            <a:r>
              <a:rPr lang="en-US" altLang="zh-CN" sz="900" dirty="0">
                <a:solidFill>
                  <a:srgbClr val="404040"/>
                </a:solidFill>
              </a:rPr>
              <a:t>2</a:t>
            </a:r>
            <a:r>
              <a:rPr lang="zh-CN" altLang="en-US" sz="900" dirty="0">
                <a:solidFill>
                  <a:srgbClr val="404040"/>
                </a:solidFill>
              </a:rPr>
              <a:t>小时，让原木充分吸收油脂，处理后筷子会更美观耐用。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不煮烫</a:t>
            </a:r>
            <a:r>
              <a:rPr lang="zh-CN" altLang="en-US" sz="900" dirty="0">
                <a:solidFill>
                  <a:srgbClr val="404040"/>
                </a:solidFill>
              </a:rPr>
              <a:t>：用热水或滚水烫筷子，这样会破坏原木结构，从而缩短筷子使用寿命，且导致原木自然色素渗出。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不频繁高温消毒</a:t>
            </a:r>
            <a:r>
              <a:rPr lang="zh-CN" altLang="en-US" sz="900" dirty="0">
                <a:solidFill>
                  <a:srgbClr val="404040"/>
                </a:solidFill>
              </a:rPr>
              <a:t>：将筷子长时间存放在高温消毒柜，则使原木水分大量流失，导致筷子变形、开裂。</a:t>
            </a:r>
            <a:r>
              <a:rPr lang="zh-CN" altLang="en-US" sz="900" b="1" dirty="0">
                <a:solidFill>
                  <a:srgbClr val="404040"/>
                </a:solidFill>
              </a:rPr>
              <a:t>使用期限</a:t>
            </a:r>
            <a:r>
              <a:rPr lang="zh-CN" altLang="en-US" sz="900" dirty="0">
                <a:solidFill>
                  <a:srgbClr val="404040"/>
                </a:solidFill>
              </a:rPr>
              <a:t>：日常筷子建议</a:t>
            </a:r>
            <a:r>
              <a:rPr lang="en-US" altLang="zh-CN" sz="900" dirty="0">
                <a:solidFill>
                  <a:srgbClr val="404040"/>
                </a:solidFill>
              </a:rPr>
              <a:t>3-6</a:t>
            </a:r>
            <a:r>
              <a:rPr lang="zh-CN" altLang="en-US" sz="900" dirty="0">
                <a:solidFill>
                  <a:srgbClr val="404040"/>
                </a:solidFill>
              </a:rPr>
              <a:t>个月更换一次。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endParaRPr lang="en-US" altLang="zh-CN" sz="9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80000"/>
              </a:lnSpc>
            </a:pPr>
            <a:endParaRPr lang="zh-CN" altLang="en-US" sz="9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4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184150" y="6049963"/>
            <a:ext cx="4451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定制：筷子激光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天；盒子丝印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00425" y="4878388"/>
            <a:ext cx="1066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3325813" y="5970588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7963" y="4878388"/>
            <a:ext cx="968375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41425" y="4875213"/>
            <a:ext cx="10064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90763" y="4905375"/>
            <a:ext cx="10414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7" descr="F:\品未工作盘\品未目录资料\2019\画册配图\99000-彩盒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74688"/>
            <a:ext cx="4452938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0613" y="925513"/>
            <a:ext cx="15557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运动健身毛巾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36867" name="TextBox 10"/>
          <p:cNvSpPr txBox="1">
            <a:spLocks noChangeArrowheads="1"/>
          </p:cNvSpPr>
          <p:nvPr/>
        </p:nvSpPr>
        <p:spPr bwMode="auto">
          <a:xfrm>
            <a:off x="4872038" y="1433513"/>
            <a:ext cx="4108450" cy="31393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98001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26.00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组合：运动毛巾*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20*100cm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每平方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质：超细纤维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装：束口袋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+OPP  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58*36*52cm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99g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用于户外室内运动擦拭汗水等；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超吸水性功能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让他擦拭你脂肪的眼泪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!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66725" y="960438"/>
            <a:ext cx="418623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C:\Users\Administrator\Desktop\2018 PPT-模板4444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2738" y="180975"/>
            <a:ext cx="88312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175" y="4575175"/>
            <a:ext cx="9398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97013" y="4722813"/>
            <a:ext cx="151130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10"/>
          <p:cNvSpPr txBox="1">
            <a:spLocks noChangeArrowheads="1"/>
          </p:cNvSpPr>
          <p:nvPr/>
        </p:nvSpPr>
        <p:spPr bwMode="auto">
          <a:xfrm>
            <a:off x="4830763" y="5192713"/>
            <a:ext cx="30559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52788" y="4754563"/>
            <a:ext cx="127317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200400" y="5997575"/>
            <a:ext cx="1414463" cy="284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9963" y="708025"/>
            <a:ext cx="11080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健康水壶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37891" name="TextBox 10"/>
          <p:cNvSpPr txBox="1">
            <a:spLocks noChangeArrowheads="1"/>
          </p:cNvSpPr>
          <p:nvPr/>
        </p:nvSpPr>
        <p:spPr bwMode="auto">
          <a:xfrm>
            <a:off x="4776788" y="1252538"/>
            <a:ext cx="4108450" cy="3370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98027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组合：运动水杯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8*8*21cm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杯子：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PC 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50*41*42cm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运动水杯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人体学的盖子设计，让您尽情的补充能量；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运动图案设计，充满活力！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93725" y="873125"/>
            <a:ext cx="36861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1938" y="4941888"/>
            <a:ext cx="118427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54163" y="4964113"/>
            <a:ext cx="15811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4830763" y="578008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95650" y="4900613"/>
            <a:ext cx="10382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254375" y="5878513"/>
            <a:ext cx="1122363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8388" y="606425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前沿生活两件套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38914" name="TextBox 13"/>
          <p:cNvSpPr txBox="1">
            <a:spLocks noChangeArrowheads="1"/>
          </p:cNvSpPr>
          <p:nvPr/>
        </p:nvSpPr>
        <p:spPr bwMode="auto">
          <a:xfrm>
            <a:off x="4895850" y="931863"/>
            <a:ext cx="4108450" cy="48474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98026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组合：保温杯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雨伞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32*25.5*6.8cm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杯子容量：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380ml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雨伞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8K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折叠  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21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寸*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8K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质：不锈钢 喷织布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52*33*57cm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892g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全新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3.0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涂层，以更优的防晒和防雨性能带来惊喜，提升了紫外线阻隔率达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99%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。亦具有很好的防水性能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               2.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防晒的同时具备良好的防雨性能，一伞随身，晴雨无忧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杯盖采用不锈钢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+PP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材质，不锈钢内胆，保温时间超长，  健康无毒不生锈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4.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金属烤漆，防滑杯盖设计，造型商务大气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5.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雨伞与保温杯的搭配，为您量身定做的出行无忧组合。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693738"/>
            <a:ext cx="466883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3038" y="4246563"/>
            <a:ext cx="2624137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35300" y="4257675"/>
            <a:ext cx="1223963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059113" y="5497513"/>
            <a:ext cx="11207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4830763" y="6075363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938" name="TextBox 11"/>
          <p:cNvSpPr txBox="1">
            <a:spLocks noChangeArrowheads="1"/>
          </p:cNvSpPr>
          <p:nvPr/>
        </p:nvSpPr>
        <p:spPr bwMode="auto">
          <a:xfrm>
            <a:off x="4921250" y="987425"/>
            <a:ext cx="20129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乐彩不粘锅专用铲</a:t>
            </a:r>
            <a:endParaRPr lang="zh-CN" altLang="en-US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939" name="TextBox 34"/>
          <p:cNvSpPr txBox="1">
            <a:spLocks noChangeArrowheads="1"/>
          </p:cNvSpPr>
          <p:nvPr/>
        </p:nvSpPr>
        <p:spPr bwMode="auto">
          <a:xfrm>
            <a:off x="4938713" y="1560513"/>
            <a:ext cx="3570208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98005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74.00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组合：不粘锅铲*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37.5*15.2*6.1cm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 尼龙 硅胶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62*38.5*62.5cm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268g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硅胶的柔软与不锈钢钢芯的有机结合，翻炒够硬；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真空握手，优美曲线，耐高温可达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度；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不粘锅专用铲，不会刮花不粘锅，易清洗！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7963" y="1127125"/>
            <a:ext cx="468947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65338" y="4398963"/>
            <a:ext cx="11255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3825" y="4376738"/>
            <a:ext cx="1885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Box 11"/>
          <p:cNvSpPr txBox="1">
            <a:spLocks noChangeArrowheads="1"/>
          </p:cNvSpPr>
          <p:nvPr/>
        </p:nvSpPr>
        <p:spPr bwMode="auto">
          <a:xfrm>
            <a:off x="5010150" y="5780088"/>
            <a:ext cx="413385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84550" y="4318000"/>
            <a:ext cx="124777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95663" y="5562600"/>
            <a:ext cx="1122362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1339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乐彩密封罐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963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3877985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98006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31.50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组合：密封罐*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10*10*11.6cm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容量：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 玻璃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52*32*36.5cm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421g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无铅玻璃内胆，结构稳定，调料或者食品长期存放不会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发生反应。能让食品或者调料储存更久；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高起订量，可咨询定制颜色；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0825" y="1006475"/>
            <a:ext cx="412115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350" y="5111750"/>
            <a:ext cx="13874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7363" y="5046663"/>
            <a:ext cx="156686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22863" y="4973638"/>
            <a:ext cx="33162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97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33775" y="5053013"/>
            <a:ext cx="10620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535363" y="6151563"/>
            <a:ext cx="11207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56175" y="790575"/>
            <a:ext cx="20320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乐彩调味瓶两件套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987" name="TextBox 34"/>
          <p:cNvSpPr txBox="1">
            <a:spLocks noChangeArrowheads="1"/>
          </p:cNvSpPr>
          <p:nvPr/>
        </p:nvSpPr>
        <p:spPr bwMode="auto">
          <a:xfrm>
            <a:off x="4989513" y="1133475"/>
            <a:ext cx="3877985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98007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46.00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组合：调味瓶*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18.8*6.5*17.2cm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容量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 玻璃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58*34*53cm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437g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无铅玻璃内胆，结构稳定，调料或者食品长期存放不会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发生反应。能让食品或者调料储存更久；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小孔的设计让调料均匀导出；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06388" y="4902200"/>
            <a:ext cx="13890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3875" y="955675"/>
            <a:ext cx="3709988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79600" y="4916488"/>
            <a:ext cx="126365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65925" y="4860925"/>
            <a:ext cx="1931988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Box 11"/>
          <p:cNvSpPr txBox="1">
            <a:spLocks noChangeArrowheads="1"/>
          </p:cNvSpPr>
          <p:nvPr/>
        </p:nvSpPr>
        <p:spPr bwMode="auto">
          <a:xfrm>
            <a:off x="5026025" y="5835650"/>
            <a:ext cx="3865563" cy="738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199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65500" y="4837113"/>
            <a:ext cx="1054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63913" y="5889625"/>
            <a:ext cx="1120775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56175" y="790575"/>
            <a:ext cx="180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乐彩厨具三件套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011" name="TextBox 34"/>
          <p:cNvSpPr txBox="1">
            <a:spLocks noChangeArrowheads="1"/>
          </p:cNvSpPr>
          <p:nvPr/>
        </p:nvSpPr>
        <p:spPr bwMode="auto">
          <a:xfrm>
            <a:off x="4989513" y="1133475"/>
            <a:ext cx="4262705" cy="41088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98008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组合：调味瓶*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调味壶*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38.3*32*7.7cm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油壶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6.7*24.5cm  300ml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调味瓶：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5.6*11.5cm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容量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 玻璃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64*32*48cm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925g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调味瓶：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无铅玻璃内胆，结构稳定，调料或者食品长期存放不会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发生反应。能让食品或者调料储存更久；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多用调味壶：可用于油、醋、酒等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820863" y="4703763"/>
            <a:ext cx="10001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6263" y="750888"/>
            <a:ext cx="3794125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4625" y="4672013"/>
            <a:ext cx="1601788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49438" y="5661025"/>
            <a:ext cx="101282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25788" y="4778375"/>
            <a:ext cx="1236662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167063" y="6019800"/>
            <a:ext cx="1122362" cy="282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019" name="TextBox 13"/>
          <p:cNvSpPr txBox="1">
            <a:spLocks noChangeArrowheads="1"/>
          </p:cNvSpPr>
          <p:nvPr/>
        </p:nvSpPr>
        <p:spPr bwMode="auto">
          <a:xfrm>
            <a:off x="5003800" y="5703888"/>
            <a:ext cx="3865563" cy="739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56175" y="790575"/>
            <a:ext cx="180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乐彩厨具大礼盒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035" name="TextBox 34"/>
          <p:cNvSpPr txBox="1">
            <a:spLocks noChangeArrowheads="1"/>
          </p:cNvSpPr>
          <p:nvPr/>
        </p:nvSpPr>
        <p:spPr bwMode="auto">
          <a:xfrm>
            <a:off x="5035550" y="1133475"/>
            <a:ext cx="4262705" cy="46628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98009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组合：调味瓶*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多用油壶*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锅铲*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38.3*32*7.7cm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油壶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6.7*24.5cm  300ml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调味瓶：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5.6*11.5cm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容量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130ml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 玻璃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65*40*48cm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1175g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调味瓶：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无铅玻璃内胆，结构稳定，调料或者食品长期存放不会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发生反应。能让食品或者调料储存更久；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小孔的设计让调料均匀导出；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多用调味壶：可用于油、醋、酒等等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+mn-ea"/>
              </a:rPr>
              <a:t>不粘锅专用铲，不会刮花不粘锅，易清洗！</a:t>
            </a:r>
            <a:endParaRPr lang="zh-CN" altLang="en-US" sz="1200" dirty="0">
              <a:solidFill>
                <a:srgbClr val="404040"/>
              </a:solidFill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12950" y="4756150"/>
            <a:ext cx="10572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3900" y="5743575"/>
            <a:ext cx="10763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1150" y="950913"/>
            <a:ext cx="4403725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4691063"/>
            <a:ext cx="189865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48025" y="4976813"/>
            <a:ext cx="1277938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3302000" y="6259513"/>
            <a:ext cx="1120775" cy="284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043" name="TextBox 14"/>
          <p:cNvSpPr txBox="1">
            <a:spLocks noChangeArrowheads="1"/>
          </p:cNvSpPr>
          <p:nvPr/>
        </p:nvSpPr>
        <p:spPr bwMode="auto">
          <a:xfrm>
            <a:off x="5003800" y="5703888"/>
            <a:ext cx="3865563" cy="739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4413" y="685800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暖洋洋旅行套装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1860" name="TextBox 10"/>
          <p:cNvSpPr txBox="1">
            <a:spLocks noChangeArrowheads="1"/>
          </p:cNvSpPr>
          <p:nvPr/>
        </p:nvSpPr>
        <p:spPr bwMode="auto">
          <a:xfrm>
            <a:off x="4830763" y="1089025"/>
            <a:ext cx="4097337" cy="41549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109.000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组合：毛毯 颈枕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30.5*11*30               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毛毯：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90*110cm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旅行枕：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33*29cm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质：双面绒 短毛绒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棉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62*45*62cm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630g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依据人体工程学设计，独特的颈部支撑设计，轻松实现“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坐着休息”。方便携带，乘坐汽车、飞机、轮船等出差、旅行或办公室午休均可使用。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毛毯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夏季在空调房内可当夏被、薄被使用，轻薄透气；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121861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61963" y="981075"/>
            <a:ext cx="4097337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6213" y="4837113"/>
            <a:ext cx="1431925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08388" y="4979988"/>
            <a:ext cx="113665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629025" y="6153150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866" name="TextBox 12"/>
          <p:cNvSpPr txBox="1">
            <a:spLocks noChangeArrowheads="1"/>
          </p:cNvSpPr>
          <p:nvPr/>
        </p:nvSpPr>
        <p:spPr bwMode="auto">
          <a:xfrm>
            <a:off x="4830763" y="57689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1867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95438" y="5059363"/>
            <a:ext cx="181292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388" y="696913"/>
            <a:ext cx="16843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酷享 旅行颈枕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8004" name="TextBox 10"/>
          <p:cNvSpPr txBox="1">
            <a:spLocks noChangeArrowheads="1"/>
          </p:cNvSpPr>
          <p:nvPr/>
        </p:nvSpPr>
        <p:spPr bwMode="auto">
          <a:xfrm>
            <a:off x="4895850" y="1077913"/>
            <a:ext cx="4108450" cy="31393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组合：颈枕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85*110cm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质：莱卡 泡沫粒子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依据人体工程学设计，独特的颈部支撑设计，轻松实现“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坐着休息”。方便携带，乘坐汽车、飞机、轮船等出差、旅行或办公室午休均可使用。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8005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88913" y="979488"/>
            <a:ext cx="42799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2575" y="4191000"/>
            <a:ext cx="18859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76475" y="4205288"/>
            <a:ext cx="21939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05375" y="4365625"/>
            <a:ext cx="3835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0" name="TextBox 12"/>
          <p:cNvSpPr txBox="1">
            <a:spLocks noChangeArrowheads="1"/>
          </p:cNvSpPr>
          <p:nvPr/>
        </p:nvSpPr>
        <p:spPr bwMode="auto">
          <a:xfrm>
            <a:off x="4830763" y="59324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679950" y="471488"/>
            <a:ext cx="16843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福礼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五福同享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87" name="TextBox 34"/>
          <p:cNvSpPr txBox="1">
            <a:spLocks noChangeArrowheads="1"/>
          </p:cNvSpPr>
          <p:nvPr/>
        </p:nvSpPr>
        <p:spPr bwMode="auto">
          <a:xfrm>
            <a:off x="4508500" y="747713"/>
            <a:ext cx="4418013" cy="36592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产品组合：福气筷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18*28*3.6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质：红檀、合金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55*29*60cm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筷子：采用传统手工打造、抛光打磨 无漆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无蜡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无化学添加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筷头采用高档；</a:t>
            </a:r>
            <a:r>
              <a:rPr lang="zh-CN" altLang="en-US" sz="12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筷头激光“福”寓意福气连连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；“</a:t>
            </a:r>
            <a:r>
              <a:rPr lang="zh-CN" altLang="en-US" sz="1200" b="1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礼遇五福，合家共享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”；红檀筷制造的难点在于每一根筷子的粗细难以控制，很难达到统一，我们通过严苛地制造工艺，将每根筷子的粗细达到一致，让你享受更高的用餐体验。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38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0" y="6088063"/>
            <a:ext cx="4451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定制：筷子激光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天；盒子丝印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36938" y="4902200"/>
            <a:ext cx="9445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44863" y="5883275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088" y="4899025"/>
            <a:ext cx="938212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98563" y="4913313"/>
            <a:ext cx="10064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4413" y="4918075"/>
            <a:ext cx="103028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6" descr="F:\品未工作盘\品未目录资料\2019\画册配图\99001-彩盒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8138" y="631825"/>
            <a:ext cx="382270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Rectangle 13"/>
          <p:cNvSpPr>
            <a:spLocks noChangeArrowheads="1"/>
          </p:cNvSpPr>
          <p:nvPr/>
        </p:nvSpPr>
        <p:spPr bwMode="auto">
          <a:xfrm>
            <a:off x="4497388" y="4522788"/>
            <a:ext cx="4468812" cy="2089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1000" b="1">
                <a:solidFill>
                  <a:srgbClr val="FF0000"/>
                </a:solidFill>
              </a:rPr>
              <a:t>原木使用说明 </a:t>
            </a:r>
            <a:endParaRPr lang="en-US" altLang="zh-CN" sz="1000" b="1">
              <a:solidFill>
                <a:srgbClr val="FF000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浸泡</a:t>
            </a:r>
            <a:r>
              <a:rPr lang="zh-CN" altLang="en-US" sz="900">
                <a:solidFill>
                  <a:srgbClr val="404040"/>
                </a:solidFill>
              </a:rPr>
              <a:t>：初次建议用淡盐水浸泡</a:t>
            </a:r>
            <a:r>
              <a:rPr lang="en-US" altLang="zh-CN" sz="900">
                <a:solidFill>
                  <a:srgbClr val="404040"/>
                </a:solidFill>
              </a:rPr>
              <a:t>10</a:t>
            </a:r>
            <a:r>
              <a:rPr lang="zh-CN" altLang="en-US" sz="900">
                <a:solidFill>
                  <a:srgbClr val="404040"/>
                </a:solidFill>
              </a:rPr>
              <a:t>分钟或用清水冲洗即可。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上油</a:t>
            </a:r>
            <a:r>
              <a:rPr lang="zh-CN" altLang="en-US" sz="900">
                <a:solidFill>
                  <a:srgbClr val="404040"/>
                </a:solidFill>
              </a:rPr>
              <a:t>：浸泡晾干后，可用食用油或橄榄油均匀涂抹筷子表面后晾放</a:t>
            </a:r>
            <a:r>
              <a:rPr lang="en-US" altLang="zh-CN" sz="900">
                <a:solidFill>
                  <a:srgbClr val="404040"/>
                </a:solidFill>
              </a:rPr>
              <a:t>2</a:t>
            </a:r>
            <a:r>
              <a:rPr lang="zh-CN" altLang="en-US" sz="900">
                <a:solidFill>
                  <a:srgbClr val="404040"/>
                </a:solidFill>
              </a:rPr>
              <a:t>小时，让原木充分吸收油脂，处理后筷子会更美观耐用。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不煮烫</a:t>
            </a:r>
            <a:r>
              <a:rPr lang="zh-CN" altLang="en-US" sz="900">
                <a:solidFill>
                  <a:srgbClr val="404040"/>
                </a:solidFill>
              </a:rPr>
              <a:t>：用热水或滚水烫筷子，这样会破坏原木结构，从而缩短筷子使用寿命，且导致原木自然色素渗出。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不频繁高温消毒</a:t>
            </a:r>
            <a:r>
              <a:rPr lang="zh-CN" altLang="en-US" sz="900">
                <a:solidFill>
                  <a:srgbClr val="404040"/>
                </a:solidFill>
              </a:rPr>
              <a:t>：将筷子长时间存放在高温消毒柜，则使原木水分大量流失，导致筷子变形、开裂。</a:t>
            </a:r>
            <a:r>
              <a:rPr lang="zh-CN" altLang="en-US" sz="900" b="1">
                <a:solidFill>
                  <a:srgbClr val="404040"/>
                </a:solidFill>
              </a:rPr>
              <a:t>使用期限</a:t>
            </a:r>
            <a:r>
              <a:rPr lang="zh-CN" altLang="en-US" sz="900">
                <a:solidFill>
                  <a:srgbClr val="404040"/>
                </a:solidFill>
              </a:rPr>
              <a:t>：日常筷子建议</a:t>
            </a:r>
            <a:r>
              <a:rPr lang="en-US" altLang="zh-CN" sz="900">
                <a:solidFill>
                  <a:srgbClr val="404040"/>
                </a:solidFill>
              </a:rPr>
              <a:t>3-6</a:t>
            </a:r>
            <a:r>
              <a:rPr lang="zh-CN" altLang="en-US" sz="900">
                <a:solidFill>
                  <a:srgbClr val="404040"/>
                </a:solidFill>
              </a:rPr>
              <a:t>个月更换一次。</a:t>
            </a:r>
            <a:endParaRPr lang="zh-CN" altLang="en-US" sz="90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65688" y="792163"/>
            <a:ext cx="2032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幸福生活炭包礼盒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45059" name="TextBox 35"/>
          <p:cNvSpPr txBox="1">
            <a:spLocks noChangeArrowheads="1"/>
          </p:cNvSpPr>
          <p:nvPr/>
        </p:nvSpPr>
        <p:spPr bwMode="auto">
          <a:xfrm>
            <a:off x="4867275" y="1049338"/>
            <a:ext cx="4108450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98010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组合：炭包*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27.7*16*5.1cm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长方形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85g 15*8cm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巾着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28g  8*10.5cm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质：无纺布 竹炭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57*50*54cm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338g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炭包—可用于衣柜、厨房、冰箱、化妆柜、汽车等地方；竹炭具有超强的吸附能力，可以吸附湿气、异味及有害气体，保持室内空气清新。可重复使用，用的放心省心！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一切为了您和家人的健康着想！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45060" name="Picture 3" descr="C:\Users\Administrator\Desktop\2018 PPT-模板222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8763" y="146050"/>
            <a:ext cx="8885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738" y="987425"/>
            <a:ext cx="442595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7163" y="5105400"/>
            <a:ext cx="16160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92300" y="5053013"/>
            <a:ext cx="119856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67063" y="5094288"/>
            <a:ext cx="1001712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124200" y="608488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066" name="TextBox 12"/>
          <p:cNvSpPr txBox="1">
            <a:spLocks noChangeArrowheads="1"/>
          </p:cNvSpPr>
          <p:nvPr/>
        </p:nvSpPr>
        <p:spPr bwMode="auto">
          <a:xfrm>
            <a:off x="4830763" y="578008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6082" name="Picture 4" descr="C:\Users\Administrator\AppData\Roaming\Tencent\Users\125668240\QQ\WinTemp\RichOle\TQA_T1UCR67I[UHKZ)L0X_V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174875" y="4624388"/>
            <a:ext cx="1039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71700" y="5632450"/>
            <a:ext cx="10287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C:\Users\Administrator\AppData\Roaming\Tencent\Users\125668240\QQ\WinTemp\RichOle\2W`H`H][3UJ3PN%9`[GI4TP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8113" y="5572125"/>
            <a:ext cx="939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7800" y="4616450"/>
            <a:ext cx="9239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C:\Users\Administrator\AppData\Roaming\Tencent\Users\125668240\QQ\WinTemp\RichOle\}[UERY[NU$]`CM2[1QE~44M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77925" y="4638675"/>
            <a:ext cx="9509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" descr="G:\东方财富\9059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9575" y="812800"/>
            <a:ext cx="42957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911725" y="601663"/>
            <a:ext cx="23764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炭生活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朴坊大礼盒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89" name="TextBox 35"/>
          <p:cNvSpPr txBox="1">
            <a:spLocks noChangeArrowheads="1"/>
          </p:cNvSpPr>
          <p:nvPr/>
        </p:nvSpPr>
        <p:spPr bwMode="auto">
          <a:xfrm>
            <a:off x="4933950" y="954088"/>
            <a:ext cx="4108450" cy="3970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90598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100.00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组合：竹炭包*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、衣架*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、樟木条*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樟木球*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44*28*4cm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衣架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39*25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炭包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15*8cm 75g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炭包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2:7.5*5cm17g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巾着炭包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30g 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樟木球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1.5cm*10*2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质：棉麻、竹炭、樟木、木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57*36*52cm   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421g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炭包：可用于衣柜、厨房、冰箱、化妆柜、汽车等地方；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樟木：用于衣柜、鞋柜等；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衣架：挂衣服西装等，有防滑功能设计；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竹炭具有超强的吸附能力，可以吸附湿气、异味及有害气体，保持室内空气清新</a:t>
            </a:r>
            <a:r>
              <a:rPr lang="en-US" altLang="zh-CN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;</a:t>
            </a:r>
            <a:endParaRPr lang="en-US" altLang="zh-CN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3B3838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并具有产生远红外线作用。</a:t>
            </a:r>
            <a:endParaRPr lang="zh-CN" altLang="en-US" sz="1200" dirty="0">
              <a:solidFill>
                <a:srgbClr val="3B3838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46090" name="Picture 3" descr="C:\Users\Administrator\Desktop\2018 PPT-模板22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7813" y="104775"/>
            <a:ext cx="886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图片 2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74750" y="5540375"/>
            <a:ext cx="9461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319463" y="4676775"/>
            <a:ext cx="1298575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375025" y="596582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094" name="TextBox 18"/>
          <p:cNvSpPr txBox="1">
            <a:spLocks noChangeArrowheads="1"/>
          </p:cNvSpPr>
          <p:nvPr/>
        </p:nvSpPr>
        <p:spPr bwMode="auto">
          <a:xfrm>
            <a:off x="4830763" y="5922963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C:\Users\Administrator\AppData\Roaming\Tencent\Users\125668240\QQ\WinTemp\RichOle\TQA_T1UCR67I[UHKZ)L0X_V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93700" y="5622925"/>
            <a:ext cx="10350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C:\Users\Administrator\AppData\Roaming\Tencent\Users\125668240\QQ\WinTemp\RichOle\2W`H`H][3UJ3PN%9`[GI4TP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28775" y="4654550"/>
            <a:ext cx="9763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 descr="F:\品未工作盘\品未目录资料\2017\抠图\DSC_449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2088" y="792163"/>
            <a:ext cx="48418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1163" y="4657725"/>
            <a:ext cx="10112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图片 7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39888" y="5594350"/>
            <a:ext cx="9779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865688" y="661988"/>
            <a:ext cx="25701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炭生活-棉麻风格七件套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47111" name="TextBox 35"/>
          <p:cNvSpPr txBox="1">
            <a:spLocks noChangeArrowheads="1"/>
          </p:cNvSpPr>
          <p:nvPr/>
        </p:nvSpPr>
        <p:spPr bwMode="auto">
          <a:xfrm>
            <a:off x="4867275" y="995363"/>
            <a:ext cx="4108450" cy="46310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90464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组合：炭包*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、樟木条*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、樟木球*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、竹醋香皂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34.2*18.8*4.2cm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质：无纺布、竹炭、樟木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57*35.5*52cm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421g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炭包—可用于衣柜、厨房、冰箱、化妆柜、汽车等地方；樟木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香木球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--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用于衣柜、鞋柜等；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手工皂-用于洗脸、沐浴等用途，有补水保湿、温和护发、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抗衰老、美白润肤；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竹炭具有超强的吸附能力，可以吸附湿气、异味及有害气体，保持室内空气清新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并具有产生远红外线作用。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4711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40050" y="4767263"/>
            <a:ext cx="1357313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025775" y="6118225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115" name="TextBox 13"/>
          <p:cNvSpPr txBox="1">
            <a:spLocks noChangeArrowheads="1"/>
          </p:cNvSpPr>
          <p:nvPr/>
        </p:nvSpPr>
        <p:spPr bwMode="auto">
          <a:xfrm>
            <a:off x="4830763" y="62150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875213" y="771525"/>
            <a:ext cx="24939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果悦精品陶瓷刀两件套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178" name="TextBox 34"/>
          <p:cNvSpPr txBox="1">
            <a:spLocks noChangeArrowheads="1"/>
          </p:cNvSpPr>
          <p:nvPr/>
        </p:nvSpPr>
        <p:spPr bwMode="auto">
          <a:xfrm>
            <a:off x="4835525" y="1133475"/>
            <a:ext cx="4185761" cy="47551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98019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组合：蔬菜刀 水果刀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32*11.4*3cm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寸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26.5cm/15cm  3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寸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17cm/8cm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陶瓷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56*33*32.5cm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陶瓷刀具有耐磨、高密度、高硬度、无毛细孔、不会藏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污纳垢、非金属铸造不会生锈、切食物无金属味残留、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轻薄锐利、易拿易切、清洗容易等优点，具有许多金属制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刀具无法取代的特性。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蔬菜刀：产品用于加工蔬菜、肉类、鱼类等。切勿用于带骨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头类的食品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水果刀：产品用于蔬菜类和水果类的加工用途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528638"/>
            <a:ext cx="4264025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7050" y="4724400"/>
            <a:ext cx="13462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4013" y="4719638"/>
            <a:ext cx="1379537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254375" y="5856288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184" name="TextBox 11"/>
          <p:cNvSpPr txBox="1">
            <a:spLocks noChangeArrowheads="1"/>
          </p:cNvSpPr>
          <p:nvPr/>
        </p:nvSpPr>
        <p:spPr bwMode="auto">
          <a:xfrm>
            <a:off x="4830763" y="6096000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48025" y="4719638"/>
            <a:ext cx="112871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865688" y="771525"/>
            <a:ext cx="20320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果悦陶瓷刀两件套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02" name="TextBox 34"/>
          <p:cNvSpPr txBox="1">
            <a:spLocks noChangeArrowheads="1"/>
          </p:cNvSpPr>
          <p:nvPr/>
        </p:nvSpPr>
        <p:spPr bwMode="auto">
          <a:xfrm>
            <a:off x="4838700" y="1144588"/>
            <a:ext cx="4031873" cy="4339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98020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组合：水果刀 瓜刨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20.3*13.2*2.6cm  3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寸陶瓷刀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陶瓷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68*42*28cm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74g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陶瓷刀具有耐磨、高密度、高硬度、无毛细孔、不会藏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污纳垢、非金属铸造不会生锈、切食物无金属味残留、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轻薄锐利、易拿易切、清洗容易等优点，具有许多金属制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刀具无法取代的特性。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果皮刀：产品用于蔬菜类和水果类的加工用途；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削皮器：产品用果类和蔬菜的削皮工具抛丝器；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36575" y="884238"/>
            <a:ext cx="398145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3213" y="4681538"/>
            <a:ext cx="123190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39900" y="4667250"/>
            <a:ext cx="120967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46250" y="5592763"/>
            <a:ext cx="12144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57538" y="4870450"/>
            <a:ext cx="12398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254375" y="6062663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830763" y="6029325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876800" y="765175"/>
            <a:ext cx="1570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安享便携筷子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346" name="TextBox 34"/>
          <p:cNvSpPr txBox="1">
            <a:spLocks noChangeArrowheads="1"/>
          </p:cNvSpPr>
          <p:nvPr/>
        </p:nvSpPr>
        <p:spPr bwMode="auto">
          <a:xfrm>
            <a:off x="4922838" y="1244600"/>
            <a:ext cx="4262705" cy="346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98021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组合：勺子、筷子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产品规格：筷子：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18.5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叉子勺子：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17.5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盒子：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11.2*5.5cm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48*37*523cm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便携折叠筷子方便户外、旅游、出差携带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.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组合起来变成筷子和勺子叉子。安心享用美食。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高起订量，可咨询定制颜色。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65125" y="936625"/>
            <a:ext cx="4152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79600" y="4679950"/>
            <a:ext cx="1135063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5450" y="4733925"/>
            <a:ext cx="1522413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3" y="4908550"/>
            <a:ext cx="285273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06725" y="4689475"/>
            <a:ext cx="11525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014663" y="5889625"/>
            <a:ext cx="112236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7354" name="TextBox 11"/>
          <p:cNvSpPr txBox="1">
            <a:spLocks noChangeArrowheads="1"/>
          </p:cNvSpPr>
          <p:nvPr/>
        </p:nvSpPr>
        <p:spPr bwMode="auto">
          <a:xfrm>
            <a:off x="4830763" y="59324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09563" y="4911725"/>
            <a:ext cx="11684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图片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25" y="4933950"/>
            <a:ext cx="1354138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1570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心悦礼盒套装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3570208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97019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63.00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组合：毛毯、杯子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25*15*8cm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毛毯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60*90cm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杯子：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8.5*12.5cm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、摇粒绒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62*50*50cm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328g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推荐理由：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夏季在空调房内可当夏被、薄被使用，轻薄透气；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搭配麦健康水杯生活时尚惬意。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63494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9713" y="715963"/>
            <a:ext cx="417830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00388" y="4887913"/>
            <a:ext cx="1030287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3070225" y="591026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498" name="TextBox 14"/>
          <p:cNvSpPr txBox="1">
            <a:spLocks noChangeArrowheads="1"/>
          </p:cNvSpPr>
          <p:nvPr/>
        </p:nvSpPr>
        <p:spPr bwMode="auto">
          <a:xfrm>
            <a:off x="4830763" y="5899150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图片 11" descr="未标题-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09563" y="4433888"/>
            <a:ext cx="39354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TextBox 35"/>
          <p:cNvSpPr txBox="1">
            <a:spLocks noChangeArrowheads="1"/>
          </p:cNvSpPr>
          <p:nvPr/>
        </p:nvSpPr>
        <p:spPr bwMode="auto">
          <a:xfrm>
            <a:off x="4765675" y="1003300"/>
            <a:ext cx="4378325" cy="480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90558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115.50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组合：手工皂、沐浴檫、拉背条、毛巾、磨脚石、气囊梳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29*27*6cm;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手工皂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110g;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洗浴擦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15*9*5cm;      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拉背条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73*8cm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华夫格毛巾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28*100cm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磨脚石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8*4*2cm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气囊梳：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12*4.3cm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质：华夫格、海绵、丝瓜络、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PE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、木、火山石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56*30*62cm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540g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手工皂-手工皂采用纯天然植物提取无刺激无添加素；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用于洁面、沐浴等用途，有补水保湿、温和护发、抗衰老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沐浴擦-用于洁面、清洁身体与沐浴露或洗面乳配合使用；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拉背条-用于背部以及身体除垢；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毛  巾-用于清洁面部、擦拭身体等用途；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磨脚石-用于去除脚趾死皮等；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气壤梳-用于头发梳理及促进头部血液循环。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0425" y="627063"/>
            <a:ext cx="2108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若生活-温浴六件套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pic>
        <p:nvPicPr>
          <p:cNvPr id="64516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8913" y="788988"/>
            <a:ext cx="4503737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57588" y="5337175"/>
            <a:ext cx="109855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576638" y="64246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520" name="TextBox 10"/>
          <p:cNvSpPr txBox="1">
            <a:spLocks noChangeArrowheads="1"/>
          </p:cNvSpPr>
          <p:nvPr/>
        </p:nvSpPr>
        <p:spPr bwMode="auto">
          <a:xfrm>
            <a:off x="4830763" y="60086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4521" name="Picture 10" descr="YWS6B1I5BV({I(@NY}8@A8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7488" y="5389563"/>
            <a:ext cx="315595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图片 10" descr="未标题-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8925" y="4540250"/>
            <a:ext cx="39354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808538" y="706438"/>
            <a:ext cx="2108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若生活-温浴四件套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65539" name="TextBox 35"/>
          <p:cNvSpPr txBox="1">
            <a:spLocks noChangeArrowheads="1"/>
          </p:cNvSpPr>
          <p:nvPr/>
        </p:nvSpPr>
        <p:spPr bwMode="auto">
          <a:xfrm>
            <a:off x="4802188" y="1108075"/>
            <a:ext cx="4108450" cy="3970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90559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64.50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组合：沐浴球、沐浴条、沐浴檫、洗脸檫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32*18*6cm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沐浴球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35g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沐浴条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70g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洗浴擦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15*9*5cm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洗脸擦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15*19cm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质：海绵、丝瓜络、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PE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、亚麻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65*38*56cm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沐浴擦-用于洁肤等用途，与沐浴露或洗面乳配合使用；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沐浴球/沐浴条-用于洁肤，清洁身体等用途；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洗脸擦-用于洗脸手套用途，与皮肤360度接触。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65540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3513" y="825500"/>
            <a:ext cx="47244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94075" y="5449888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319463" y="636428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5544" name="TextBox 10"/>
          <p:cNvSpPr txBox="1">
            <a:spLocks noChangeArrowheads="1"/>
          </p:cNvSpPr>
          <p:nvPr/>
        </p:nvSpPr>
        <p:spPr bwMode="auto">
          <a:xfrm>
            <a:off x="4830763" y="5822950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5545" name="Picture 10" descr="YWS6B1I5BV({I(@NY}8@A8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3988" y="5529263"/>
            <a:ext cx="3008312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71463" y="5124450"/>
            <a:ext cx="13049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7325" y="3932238"/>
            <a:ext cx="73818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81200" y="3919538"/>
            <a:ext cx="8540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 descr="C:\Users\Administrator\AppData\Roaming\Tencent\Users\125668240\QQ\WinTemp\RichOle\G{G$XV]JCTKXA7FN~L}%A}X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79725" y="3906838"/>
            <a:ext cx="8429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05238" y="3929063"/>
            <a:ext cx="72866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2" descr="F:\品未工作盘\品未目录资料\2017\抠图\DSC_840111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701675"/>
            <a:ext cx="49530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19650" y="569913"/>
            <a:ext cx="2492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品悦厨具礼盒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A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568" name="TextBox 34"/>
          <p:cNvSpPr txBox="1">
            <a:spLocks noChangeArrowheads="1"/>
          </p:cNvSpPr>
          <p:nvPr/>
        </p:nvSpPr>
        <p:spPr bwMode="auto">
          <a:xfrm>
            <a:off x="4770438" y="949325"/>
            <a:ext cx="4416594" cy="52168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97001(</a:t>
            </a: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含菜板）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122.50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组合：菜板、多功能剪刀、立式削皮器、水果刀、饭勺、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锅铲、筷子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39.3*24.3*5.3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菜板：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34*23cm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剪刀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6.5*23cm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饭铲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:6.2*30cm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、天然竹、不锈钢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75*40*27.5cm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1225g/486g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菜板：用于切各种肉类和水果，双面可用，生熟食分开。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站立削皮器：可用作各种果蔬的削皮工具，可站立卫生。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水果刀-产品用于蔬菜类和水果类的加工用途；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饭勺：天然竹制作，健康环保，适用于盛饭等。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锅铲：天然竹制作，健康环保适用于翻炒、平炒等。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筷子：天然竹制作，30cm长度，适用于油炸、捞面等。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6569" name="Picture 4" descr="F:\品未工作盘\品未目录资料\2017\抠图\DSC_834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71788" y="5105400"/>
            <a:ext cx="1676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109663" y="3929063"/>
            <a:ext cx="8001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71" name="组合 49"/>
          <p:cNvGrpSpPr/>
          <p:nvPr/>
        </p:nvGrpSpPr>
        <p:grpSpPr bwMode="auto">
          <a:xfrm>
            <a:off x="3294063" y="2828925"/>
            <a:ext cx="1320800" cy="2614613"/>
            <a:chOff x="3293634" y="2829261"/>
            <a:chExt cx="1321398" cy="2182135"/>
          </a:xfrm>
        </p:grpSpPr>
        <p:cxnSp>
          <p:nvCxnSpPr>
            <p:cNvPr id="26" name="肘形连接符 25"/>
            <p:cNvCxnSpPr/>
            <p:nvPr/>
          </p:nvCxnSpPr>
          <p:spPr>
            <a:xfrm rot="16200000" flipH="1">
              <a:off x="3044196" y="3431284"/>
              <a:ext cx="2172860" cy="968813"/>
            </a:xfrm>
            <a:prstGeom prst="bentConnector3">
              <a:avLst>
                <a:gd name="adj1" fmla="val 28218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H="1">
              <a:off x="4419681" y="4991522"/>
              <a:ext cx="195351" cy="19874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3293634" y="2835886"/>
              <a:ext cx="354172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57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3" name="TextBox 22"/>
          <p:cNvSpPr txBox="1">
            <a:spLocks noChangeArrowheads="1"/>
          </p:cNvSpPr>
          <p:nvPr/>
        </p:nvSpPr>
        <p:spPr bwMode="auto">
          <a:xfrm>
            <a:off x="4830763" y="6334125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6574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787525" y="5148263"/>
            <a:ext cx="10302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1741488" y="620553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679950" y="471488"/>
            <a:ext cx="6461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福运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1" name="TextBox 34"/>
          <p:cNvSpPr txBox="1">
            <a:spLocks noChangeArrowheads="1"/>
          </p:cNvSpPr>
          <p:nvPr/>
        </p:nvSpPr>
        <p:spPr bwMode="auto">
          <a:xfrm>
            <a:off x="4672013" y="758825"/>
            <a:ext cx="4418012" cy="574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99002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69.00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17.30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（不含手提减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1.5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含税价格：</a:t>
            </a:r>
            <a:r>
              <a:rPr lang="en-US" altLang="zh-CN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19.70</a:t>
            </a:r>
            <a:r>
              <a:rPr lang="zh-CN" altLang="en-US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（不含手提减</a:t>
            </a:r>
            <a:r>
              <a:rPr lang="en-US" altLang="zh-CN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1.6</a:t>
            </a:r>
            <a:r>
              <a:rPr lang="zh-CN" altLang="en-US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产品组合：葫芦调味碟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*2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；福气筷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*2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18*28*3.6 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24.5cm 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碟：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7.5*11.5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质：陶瓷、红檀、合金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55*29*60cm    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290g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调味碟：选用纯正瓷土，经过高温烧制而成，独特设计，外形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美观大方。</a:t>
            </a:r>
            <a:r>
              <a:rPr lang="zh-CN" altLang="en-US" sz="1200" b="1">
                <a:solidFill>
                  <a:srgbClr val="404040"/>
                </a:solidFill>
              </a:rPr>
              <a:t>葫芦造型寓意着福禄双禧。</a:t>
            </a:r>
            <a:r>
              <a:rPr lang="zh-CN" altLang="en-US"/>
              <a:t> 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筷子：采用传统手工打造、抛光打磨 无漆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无蜡</a:t>
            </a:r>
            <a:r>
              <a:rPr lang="en-US" altLang="zh-CN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无化学添加 </a:t>
            </a:r>
            <a:endParaRPr lang="en-US" altLang="zh-CN" sz="12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筷头采用高档合金 。</a:t>
            </a:r>
            <a:r>
              <a:rPr lang="zh-CN" altLang="en-US" sz="1200" b="1">
                <a:solidFill>
                  <a:srgbClr val="404040"/>
                </a:solidFill>
              </a:rPr>
              <a:t>筷头激光“福”寓意福气连连。</a:t>
            </a:r>
            <a:endParaRPr lang="zh-CN" altLang="en-US" sz="1200" b="1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FF0000"/>
                </a:solidFill>
              </a:rPr>
              <a:t>原木使用说明 </a:t>
            </a:r>
            <a:endParaRPr lang="en-US" altLang="zh-CN" sz="900" b="1">
              <a:solidFill>
                <a:srgbClr val="FF000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浸泡</a:t>
            </a:r>
            <a:r>
              <a:rPr lang="zh-CN" altLang="en-US" sz="900">
                <a:solidFill>
                  <a:srgbClr val="404040"/>
                </a:solidFill>
              </a:rPr>
              <a:t>：初次建议用淡盐水浸泡</a:t>
            </a:r>
            <a:r>
              <a:rPr lang="en-US" altLang="zh-CN" sz="900">
                <a:solidFill>
                  <a:srgbClr val="404040"/>
                </a:solidFill>
              </a:rPr>
              <a:t>10</a:t>
            </a:r>
            <a:r>
              <a:rPr lang="zh-CN" altLang="en-US" sz="900">
                <a:solidFill>
                  <a:srgbClr val="404040"/>
                </a:solidFill>
              </a:rPr>
              <a:t>分钟或用清水冲洗即可。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上油</a:t>
            </a:r>
            <a:r>
              <a:rPr lang="zh-CN" altLang="en-US" sz="900">
                <a:solidFill>
                  <a:srgbClr val="404040"/>
                </a:solidFill>
              </a:rPr>
              <a:t>：浸泡晾干后，可用食用油或橄榄油均匀涂抹筷子表面后晾放</a:t>
            </a:r>
            <a:r>
              <a:rPr lang="en-US" altLang="zh-CN" sz="900">
                <a:solidFill>
                  <a:srgbClr val="404040"/>
                </a:solidFill>
              </a:rPr>
              <a:t>2</a:t>
            </a:r>
            <a:r>
              <a:rPr lang="zh-CN" altLang="en-US" sz="900">
                <a:solidFill>
                  <a:srgbClr val="404040"/>
                </a:solidFill>
              </a:rPr>
              <a:t>小时，让原木充分吸收油脂，处理后筷子会更美观耐用。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不煮烫</a:t>
            </a:r>
            <a:r>
              <a:rPr lang="zh-CN" altLang="en-US" sz="900">
                <a:solidFill>
                  <a:srgbClr val="404040"/>
                </a:solidFill>
              </a:rPr>
              <a:t>：用热水或滚水烫筷子，这样会破坏原木结构，从而缩短筷子使用寿命，且导致原木自然色素渗出。</a:t>
            </a:r>
            <a:endParaRPr lang="zh-CN" altLang="en-US" sz="90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>
                <a:solidFill>
                  <a:srgbClr val="404040"/>
                </a:solidFill>
              </a:rPr>
              <a:t>不频繁高温消毒</a:t>
            </a:r>
            <a:r>
              <a:rPr lang="zh-CN" altLang="en-US" sz="900">
                <a:solidFill>
                  <a:srgbClr val="404040"/>
                </a:solidFill>
              </a:rPr>
              <a:t>：将筷子长时间存放在高温消毒柜，则使原木水分大量流失，导致筷子变形、开裂。</a:t>
            </a:r>
            <a:r>
              <a:rPr lang="zh-CN" altLang="en-US" sz="900" b="1">
                <a:solidFill>
                  <a:srgbClr val="404040"/>
                </a:solidFill>
              </a:rPr>
              <a:t>使用期限</a:t>
            </a:r>
            <a:r>
              <a:rPr lang="zh-CN" altLang="en-US" sz="900">
                <a:solidFill>
                  <a:srgbClr val="404040"/>
                </a:solidFill>
              </a:rPr>
              <a:t>：日常筷子建议</a:t>
            </a:r>
            <a:r>
              <a:rPr lang="en-US" altLang="zh-CN" sz="900">
                <a:solidFill>
                  <a:srgbClr val="404040"/>
                </a:solidFill>
              </a:rPr>
              <a:t>3-6</a:t>
            </a:r>
            <a:r>
              <a:rPr lang="zh-CN" altLang="en-US" sz="900">
                <a:solidFill>
                  <a:srgbClr val="404040"/>
                </a:solidFill>
              </a:rPr>
              <a:t>个月更换一次。</a:t>
            </a:r>
            <a:endParaRPr lang="zh-CN" altLang="en-US" sz="9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5000"/>
              </a:lnSpc>
            </a:pPr>
            <a:endParaRPr lang="en-US" altLang="zh-CN" sz="90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1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1"/>
          <p:cNvSpPr txBox="1">
            <a:spLocks noChangeArrowheads="1"/>
          </p:cNvSpPr>
          <p:nvPr/>
        </p:nvSpPr>
        <p:spPr bwMode="auto">
          <a:xfrm>
            <a:off x="134938" y="6124575"/>
            <a:ext cx="4451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定制：筷子激光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天；盒子丝印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71863" y="4895850"/>
            <a:ext cx="10255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449638" y="5988050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075" y="4914900"/>
            <a:ext cx="9667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6988" y="4892675"/>
            <a:ext cx="10064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43150" y="4892675"/>
            <a:ext cx="10414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5" descr="F:\品未工作盘\品未目录资料\2019\画册配图\9900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450" y="793750"/>
            <a:ext cx="4141788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93688" y="4133850"/>
            <a:ext cx="18034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7800" y="5662613"/>
            <a:ext cx="7731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6600" y="5672138"/>
            <a:ext cx="8540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7" descr="C:\Users\Administrator\AppData\Roaming\Tencent\Users\125668240\QQ\WinTemp\RichOle\G{G$XV]JCTKXA7FN~L}%A}X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47988" y="5659438"/>
            <a:ext cx="84296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73500" y="5681663"/>
            <a:ext cx="7286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2" descr="F:\品未工作盘\品未目录资料\2017\抠图\DSC_8401117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701675"/>
            <a:ext cx="49530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765675" y="668338"/>
            <a:ext cx="24923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品悦厨具礼盒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592" name="TextBox 34"/>
          <p:cNvSpPr txBox="1">
            <a:spLocks noChangeArrowheads="1"/>
          </p:cNvSpPr>
          <p:nvPr/>
        </p:nvSpPr>
        <p:spPr bwMode="auto">
          <a:xfrm>
            <a:off x="4768850" y="1036638"/>
            <a:ext cx="4339650" cy="49398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80.00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组合：多功能剪刀、立式削皮器、水果刀、饭勺、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锅铲、筷子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39.3*24.3*5.3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剪刀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6.5*23cm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饭铲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:6.2*30cm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、天然竹、不锈钢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75*40*27.5cm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1225g/486g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站立削皮器：可用作各种果蔬的削皮工具，可站立卫生。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水果刀-产品用于蔬菜类和水果类的加工用途；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饭勺：天然竹制作，健康环保，适用于盛饭等。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锅铲：天然竹制作，健康环保适用于翻炒、平炒等。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筷子：天然竹制作，30cm长度，适用于油炸、捞面等。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7593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96963" y="5659438"/>
            <a:ext cx="8382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TextBox 22"/>
          <p:cNvSpPr txBox="1">
            <a:spLocks noChangeArrowheads="1"/>
          </p:cNvSpPr>
          <p:nvPr/>
        </p:nvSpPr>
        <p:spPr bwMode="auto">
          <a:xfrm>
            <a:off x="4830763" y="62690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7596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44763" y="4144963"/>
            <a:ext cx="12001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2579688" y="5334000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图片 8" descr="DSC_829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 rot="16380000" flipH="1">
            <a:off x="664369" y="4542631"/>
            <a:ext cx="119538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F:\品未工作盘\品未目录资料\2017\抠图\DSC_843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4657725"/>
            <a:ext cx="12223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7"/>
          <p:cNvSpPr txBox="1"/>
          <p:nvPr/>
        </p:nvSpPr>
        <p:spPr>
          <a:xfrm>
            <a:off x="2506663" y="5948363"/>
            <a:ext cx="92868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可拆卸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8612" name="Picture 3" descr="F:\品未工作盘\品未目录资料\2017\抠图\剪刀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5438" y="736600"/>
            <a:ext cx="3756025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1"/>
          <p:cNvSpPr txBox="1"/>
          <p:nvPr/>
        </p:nvSpPr>
        <p:spPr>
          <a:xfrm>
            <a:off x="4876800" y="765175"/>
            <a:ext cx="23764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品悦多用剪刀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614" name="TextBox 34"/>
          <p:cNvSpPr txBox="1">
            <a:spLocks noChangeArrowheads="1"/>
          </p:cNvSpPr>
          <p:nvPr/>
        </p:nvSpPr>
        <p:spPr bwMode="auto">
          <a:xfrm>
            <a:off x="4884738" y="1101725"/>
            <a:ext cx="4031873" cy="39241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26.00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组合：多功能剪刀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20*10*1.3cm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剪刀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19cm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装：牛皮彩盒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40*32*42cm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备注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: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数量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万以上可以选定颜色。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8615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59188" y="5056188"/>
            <a:ext cx="105092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TextBox 12"/>
          <p:cNvSpPr txBox="1">
            <a:spLocks noChangeArrowheads="1"/>
          </p:cNvSpPr>
          <p:nvPr/>
        </p:nvSpPr>
        <p:spPr bwMode="auto">
          <a:xfrm>
            <a:off x="4830763" y="5953125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03625" y="61071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839913" y="5360988"/>
            <a:ext cx="1179512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3238" y="5360988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50" y="5340350"/>
            <a:ext cx="1279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2" descr="F:\品未工作盘\品未目录资料\2017\抠图\DSC_8418.png"/>
          <p:cNvPicPr>
            <a:picLocks noChangeAspect="1" noChangeArrowheads="1"/>
          </p:cNvPicPr>
          <p:nvPr/>
        </p:nvPicPr>
        <p:blipFill>
          <a:blip r:embed="rId4" cstate="email"/>
          <a:srcRect b="-278"/>
          <a:stretch>
            <a:fillRect/>
          </a:stretch>
        </p:blipFill>
        <p:spPr bwMode="auto">
          <a:xfrm>
            <a:off x="257175" y="828675"/>
            <a:ext cx="451802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6063" y="860425"/>
            <a:ext cx="7715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1042988" y="973138"/>
            <a:ext cx="23383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俏皮的笑脸，温暖的 生活气息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94275" y="752475"/>
            <a:ext cx="21463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悦享两件套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640" name="TextBox 34"/>
          <p:cNvSpPr txBox="1">
            <a:spLocks noChangeArrowheads="1"/>
          </p:cNvSpPr>
          <p:nvPr/>
        </p:nvSpPr>
        <p:spPr bwMode="auto">
          <a:xfrm>
            <a:off x="4930775" y="1176338"/>
            <a:ext cx="3647152" cy="32316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97009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26.50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组合：站立削皮器、站立饭勺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产品规格：约彩盒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16*23*4cm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、不锈钢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50*47*50cm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:185g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站立削皮器：可用作各种果蔬的削皮工具；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站立饭勺：可用于盛饭等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站立式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造型</a:t>
            </a: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卫生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、</a:t>
            </a: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可挂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9641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75025" y="3843338"/>
            <a:ext cx="11318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3" name="TextBox 14"/>
          <p:cNvSpPr txBox="1">
            <a:spLocks noChangeArrowheads="1"/>
          </p:cNvSpPr>
          <p:nvPr/>
        </p:nvSpPr>
        <p:spPr bwMode="auto">
          <a:xfrm>
            <a:off x="4830763" y="5867400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406775" y="4941888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098800" y="5521325"/>
            <a:ext cx="7921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4463" y="5546725"/>
            <a:ext cx="790575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08200" y="5521325"/>
            <a:ext cx="788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6025" y="5521325"/>
            <a:ext cx="7905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8925" y="5503863"/>
            <a:ext cx="8191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7175" y="4343400"/>
            <a:ext cx="11160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2" descr="F:\品未工作盘\品未目录资料\2017\抠图\DSC_8428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0825" y="501650"/>
            <a:ext cx="466883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4" descr="C:\Users\Administrator\Desktop\未标题-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501775" y="4621213"/>
            <a:ext cx="7699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7"/>
          <p:cNvSpPr txBox="1"/>
          <p:nvPr/>
        </p:nvSpPr>
        <p:spPr>
          <a:xfrm>
            <a:off x="2303463" y="4783138"/>
            <a:ext cx="23383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俏皮的笑脸，温暖的 生活气息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75225" y="77152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悦享厨具三件套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99038" y="1133475"/>
            <a:ext cx="4031873" cy="39241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97010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47.00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组合：站立削皮器、水果刀、多功能剪刀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产品规格：约彩盒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23.3*24.2*4.2cm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16cm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20cm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小刀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80*50*50cm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:315g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站立削皮器：可用作各种果蔬的削皮工具；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066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24238" y="3290888"/>
            <a:ext cx="110966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0" name="TextBox 17"/>
          <p:cNvSpPr txBox="1">
            <a:spLocks noChangeArrowheads="1"/>
          </p:cNvSpPr>
          <p:nvPr/>
        </p:nvSpPr>
        <p:spPr bwMode="auto">
          <a:xfrm>
            <a:off x="4830763" y="58880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29000" y="44307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9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5750" y="4897438"/>
            <a:ext cx="9048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05175" y="5815013"/>
            <a:ext cx="935038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20925" y="5822950"/>
            <a:ext cx="93345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7338" y="5808663"/>
            <a:ext cx="8953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44613" y="5846763"/>
            <a:ext cx="9112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2" descr="F:\品未工作盘\品未目录资料\2017\抠图\DSC_8464.png"/>
          <p:cNvPicPr>
            <a:picLocks noChangeAspect="1" noChangeArrowheads="1"/>
          </p:cNvPicPr>
          <p:nvPr/>
        </p:nvPicPr>
        <p:blipFill>
          <a:blip r:embed="rId6" cstate="email"/>
          <a:srcRect b="-327"/>
          <a:stretch>
            <a:fillRect/>
          </a:stretch>
        </p:blipFill>
        <p:spPr bwMode="auto">
          <a:xfrm>
            <a:off x="214313" y="681038"/>
            <a:ext cx="4033837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344613" y="4897438"/>
            <a:ext cx="871537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5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35338" y="4903788"/>
            <a:ext cx="87312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9" name="Picture 10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278063" y="4903788"/>
            <a:ext cx="871537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2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50825" y="4167188"/>
            <a:ext cx="2151063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1" name="TextBox 11"/>
          <p:cNvSpPr txBox="1">
            <a:spLocks noChangeArrowheads="1"/>
          </p:cNvSpPr>
          <p:nvPr/>
        </p:nvSpPr>
        <p:spPr bwMode="auto">
          <a:xfrm>
            <a:off x="152400" y="3906838"/>
            <a:ext cx="1570038" cy="277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可挂可站立方便收纳</a:t>
            </a:r>
            <a:endParaRPr lang="zh-CN" altLang="en-US" sz="1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3788" y="1133475"/>
            <a:ext cx="4031873" cy="49398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97011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83.50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组合：站立削皮器、站立饭勺、打蛋器、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水果刀、多功能剪刀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产品规格：彩盒约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36.5*27*  5.5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20.4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小刀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20.4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打蛋器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21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zh-CN" altLang="en-US" sz="1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小麦秸秆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73*38*58cm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:538g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站立削皮器：可用作各种果蔬的削皮工具；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站立饭勺：可用于盛饭等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站立式卫生可挂收纳；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打蛋器：蛋清蛋黄打发很均匀；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8550" y="762000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悦享厨具五件套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1694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5" name="Picture 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033713" y="3151188"/>
            <a:ext cx="123348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6" name="TextBox 19"/>
          <p:cNvSpPr txBox="1">
            <a:spLocks noChangeArrowheads="1"/>
          </p:cNvSpPr>
          <p:nvPr/>
        </p:nvSpPr>
        <p:spPr bwMode="auto">
          <a:xfrm>
            <a:off x="4830763" y="59975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81338" y="439737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389313" y="5346700"/>
            <a:ext cx="118586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89125" y="5314950"/>
            <a:ext cx="12255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8" y="5314950"/>
            <a:ext cx="1157287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 descr="F:\品未工作盘\品未目录资料\2017\抠图\DSC_83021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882650"/>
            <a:ext cx="5005388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26082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森丽厨具大礼盒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3801041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97005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63.00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组合：锅铲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、筷子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*6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双、饭勺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*1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产品规格：彩盒约：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34.3*27.7*5.3cm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饭铲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30*7.5cm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25cm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22*8cm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质：天然榉木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70*57*54cm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348g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饭铲：原木制作 无漆无蜡 不伤锅 适合煎炒、翻炒等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饭勺：原木制作 无漆无蜡 不伤锅 适合盛饭、盛菜等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筷子：原木制作 无漆无蜡  用于餐具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2711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44863" y="3873500"/>
            <a:ext cx="10334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309938" y="489902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714" name="TextBox 12"/>
          <p:cNvSpPr txBox="1">
            <a:spLocks noChangeArrowheads="1"/>
          </p:cNvSpPr>
          <p:nvPr/>
        </p:nvSpPr>
        <p:spPr bwMode="auto">
          <a:xfrm>
            <a:off x="4830763" y="5845175"/>
            <a:ext cx="341630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267075" y="5384800"/>
            <a:ext cx="12033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38" y="5384800"/>
            <a:ext cx="1157287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0238" y="5426075"/>
            <a:ext cx="112395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2" descr="F:\品未工作盘\品未目录资料\2017\抠图\DSC_82811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54000" y="908050"/>
            <a:ext cx="55054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26082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森丽厨具三件套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4185761" cy="41549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97007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77.00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组合：锅铲、汤勺、饭勺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34.5*24.2*7cm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饭铲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30*7.5cm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汤勺：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24.5*7.5cm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22*8cm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质：天然榉木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73*34.5*57cm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373g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饭铲：原木制作 无漆无蜡 不伤锅 适合煎炒、翻炒等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饭勺：原木制作 无漆无蜡 不伤锅 适合盛饭、盛菜等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汤勺：原木制作 无漆无蜡 不伤锅 适合盛汤、盛油等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3735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9263" y="3919538"/>
            <a:ext cx="11477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005138" y="506253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3738" name="TextBox 12"/>
          <p:cNvSpPr txBox="1">
            <a:spLocks noChangeArrowheads="1"/>
          </p:cNvSpPr>
          <p:nvPr/>
        </p:nvSpPr>
        <p:spPr bwMode="auto">
          <a:xfrm>
            <a:off x="4830763" y="5845175"/>
            <a:ext cx="341630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843088" y="4745038"/>
            <a:ext cx="11874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3225" y="4743450"/>
            <a:ext cx="1354138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2" descr="F:\品未工作盘\品未目录资料\2017\抠图\DSC_829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0988" y="808038"/>
            <a:ext cx="44672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26082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森丽厨具两件套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3801041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97008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39.00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组合：锅铲、饭勺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:19.7*35*3.1cm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饭铲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饭勺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22*8cm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质：天然榉木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60*35*50cm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246g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饭铲：原木制作 无漆无蜡 不伤锅 适合煎炒、翻炒等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饭勺：原木制作 无漆无蜡 不伤锅 适合盛饭、盛菜等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7475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189288" y="576897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4760" name="TextBox 11"/>
          <p:cNvSpPr txBox="1">
            <a:spLocks noChangeArrowheads="1"/>
          </p:cNvSpPr>
          <p:nvPr/>
        </p:nvSpPr>
        <p:spPr bwMode="auto">
          <a:xfrm>
            <a:off x="4830763" y="5845175"/>
            <a:ext cx="3416300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476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00400" y="4722813"/>
            <a:ext cx="11207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5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25425" y="4984750"/>
            <a:ext cx="1408113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F:\品未工作盘\品未目录资料\2017\抠图\DSC_827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8938" y="1257300"/>
            <a:ext cx="44640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图片 7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04975" y="5006975"/>
            <a:ext cx="16256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214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森丽全家福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3185487" cy="29084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97006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组合：筷子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*6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17*27.7*3.2cm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质：天然榉木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56*35*50cm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215g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筷子：原木制作 无漆无蜡  健康环保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7578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341688" y="590073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784" name="TextBox 12"/>
          <p:cNvSpPr txBox="1">
            <a:spLocks noChangeArrowheads="1"/>
          </p:cNvSpPr>
          <p:nvPr/>
        </p:nvSpPr>
        <p:spPr bwMode="auto">
          <a:xfrm>
            <a:off x="4830763" y="58451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578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09950" y="4964113"/>
            <a:ext cx="99853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C:\Users\Administrator\Desktop\2015 新品\90556若生活果蔬套装\90556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28600" y="561975"/>
            <a:ext cx="46609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3" descr="C:\Users\Administrator\Desktop\2015 新品\90556若生活果蔬套装\DSC_00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9413" y="4921250"/>
            <a:ext cx="117475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4" descr="C:\Users\Administrator\Desktop\2015 新品\90556若生活果蔬套装\未标题-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77988" y="4913313"/>
            <a:ext cx="11858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21250" y="73342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果蔬工具两件套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6805" name="TextBox 34"/>
          <p:cNvSpPr txBox="1">
            <a:spLocks noChangeArrowheads="1"/>
          </p:cNvSpPr>
          <p:nvPr/>
        </p:nvSpPr>
        <p:spPr bwMode="auto">
          <a:xfrm>
            <a:off x="4910138" y="1166813"/>
            <a:ext cx="3724096" cy="37394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90556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27.80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组合：苹果切、削皮器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27*18*4cm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苹果切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14.5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内径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9cm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13cm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、陶瓷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56*38*54cm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苹果切-用于苹果梨取芯以及分切用途；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产品钢部分采用优质新料ABS\以及陶瓷，环保健康。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6806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101975" y="5889625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6808" name="TextBox 10"/>
          <p:cNvSpPr txBox="1">
            <a:spLocks noChangeArrowheads="1"/>
          </p:cNvSpPr>
          <p:nvPr/>
        </p:nvSpPr>
        <p:spPr bwMode="auto">
          <a:xfrm>
            <a:off x="4830763" y="58451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680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119438" y="4941888"/>
            <a:ext cx="1028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679950" y="471488"/>
            <a:ext cx="6461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福气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35" name="TextBox 34"/>
          <p:cNvSpPr txBox="1">
            <a:spLocks noChangeArrowheads="1"/>
          </p:cNvSpPr>
          <p:nvPr/>
        </p:nvSpPr>
        <p:spPr bwMode="auto">
          <a:xfrm>
            <a:off x="4672013" y="758825"/>
            <a:ext cx="4418012" cy="571079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133.00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组合：葫芦调味碟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；福气筷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18*28*3.6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碟：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7.5*11.5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质：陶瓷、红檀、合金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86*34*48cm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调味碟：选用纯正瓷土，经过高温烧制而成，独特设计，外形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美观大方。</a:t>
            </a:r>
            <a:r>
              <a:rPr lang="zh-CN" altLang="en-US" sz="1200" b="1" dirty="0">
                <a:solidFill>
                  <a:srgbClr val="404040"/>
                </a:solidFill>
              </a:rPr>
              <a:t>葫芦造型寓意着福禄双禧。</a:t>
            </a:r>
            <a:r>
              <a:rPr lang="zh-CN" altLang="en-US" dirty="0"/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筷子：采用传统手工打造、抛光打磨 无漆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无蜡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无化学添加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筷头采用高档合金。</a:t>
            </a:r>
            <a:r>
              <a:rPr lang="zh-CN" altLang="en-US" sz="1200" b="1" dirty="0">
                <a:solidFill>
                  <a:srgbClr val="404040"/>
                </a:solidFill>
              </a:rPr>
              <a:t>筷头激光“福”代表福气连连。</a:t>
            </a:r>
            <a:endParaRPr lang="zh-CN" altLang="en-US" sz="1200" b="1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FF0000"/>
                </a:solidFill>
              </a:rPr>
              <a:t>原木使用说明 </a:t>
            </a:r>
            <a:endParaRPr lang="en-US" altLang="zh-CN" sz="900" b="1" dirty="0">
              <a:solidFill>
                <a:srgbClr val="FF000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浸泡</a:t>
            </a:r>
            <a:r>
              <a:rPr lang="zh-CN" altLang="en-US" sz="900" dirty="0">
                <a:solidFill>
                  <a:srgbClr val="404040"/>
                </a:solidFill>
              </a:rPr>
              <a:t>：初次建议用淡盐水浸泡</a:t>
            </a:r>
            <a:r>
              <a:rPr lang="en-US" altLang="zh-CN" sz="900" dirty="0">
                <a:solidFill>
                  <a:srgbClr val="404040"/>
                </a:solidFill>
              </a:rPr>
              <a:t>10</a:t>
            </a:r>
            <a:r>
              <a:rPr lang="zh-CN" altLang="en-US" sz="900" dirty="0">
                <a:solidFill>
                  <a:srgbClr val="404040"/>
                </a:solidFill>
              </a:rPr>
              <a:t>分钟或用清水冲洗即可。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上油</a:t>
            </a:r>
            <a:r>
              <a:rPr lang="zh-CN" altLang="en-US" sz="900" dirty="0">
                <a:solidFill>
                  <a:srgbClr val="404040"/>
                </a:solidFill>
              </a:rPr>
              <a:t>：浸泡晾干后，可用食用油或橄榄油均匀涂抹筷子表面后晾放</a:t>
            </a:r>
            <a:r>
              <a:rPr lang="en-US" altLang="zh-CN" sz="900" dirty="0">
                <a:solidFill>
                  <a:srgbClr val="404040"/>
                </a:solidFill>
              </a:rPr>
              <a:t>2</a:t>
            </a:r>
            <a:r>
              <a:rPr lang="zh-CN" altLang="en-US" sz="900" dirty="0">
                <a:solidFill>
                  <a:srgbClr val="404040"/>
                </a:solidFill>
              </a:rPr>
              <a:t>小时，让原木充分吸收油脂，处理后筷子会更美观耐用。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不煮烫</a:t>
            </a:r>
            <a:r>
              <a:rPr lang="zh-CN" altLang="en-US" sz="900" dirty="0">
                <a:solidFill>
                  <a:srgbClr val="404040"/>
                </a:solidFill>
              </a:rPr>
              <a:t>：用热水或滚水烫筷子，这样会破坏原木结构，从而缩短筷子使用寿命，且导致原木自然色素渗出。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80000"/>
              </a:lnSpc>
            </a:pPr>
            <a:r>
              <a:rPr lang="zh-CN" altLang="en-US" sz="900" b="1" dirty="0">
                <a:solidFill>
                  <a:srgbClr val="404040"/>
                </a:solidFill>
              </a:rPr>
              <a:t>不频繁高温消毒</a:t>
            </a:r>
            <a:r>
              <a:rPr lang="zh-CN" altLang="en-US" sz="900" dirty="0">
                <a:solidFill>
                  <a:srgbClr val="404040"/>
                </a:solidFill>
              </a:rPr>
              <a:t>：将筷子长时间存放在高温消毒柜，则使原木水分大量流失，导致筷子变形、开裂。</a:t>
            </a:r>
            <a:r>
              <a:rPr lang="zh-CN" altLang="en-US" sz="900" b="1" dirty="0">
                <a:solidFill>
                  <a:srgbClr val="404040"/>
                </a:solidFill>
              </a:rPr>
              <a:t>使用期限</a:t>
            </a:r>
            <a:r>
              <a:rPr lang="zh-CN" altLang="en-US" sz="900" dirty="0">
                <a:solidFill>
                  <a:srgbClr val="404040"/>
                </a:solidFill>
              </a:rPr>
              <a:t>：日常筷子建议</a:t>
            </a:r>
            <a:r>
              <a:rPr lang="en-US" altLang="zh-CN" sz="900" dirty="0">
                <a:solidFill>
                  <a:srgbClr val="404040"/>
                </a:solidFill>
              </a:rPr>
              <a:t>3-6</a:t>
            </a:r>
            <a:r>
              <a:rPr lang="zh-CN" altLang="en-US" sz="900" dirty="0">
                <a:solidFill>
                  <a:srgbClr val="404040"/>
                </a:solidFill>
              </a:rPr>
              <a:t>个月更换一次。</a:t>
            </a:r>
            <a:endParaRPr lang="zh-CN" altLang="en-US" sz="900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900" b="1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36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0" y="6186488"/>
            <a:ext cx="4451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定制：筷子激光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天；盒子丝印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89313" y="4935538"/>
            <a:ext cx="10699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3397250" y="6064250"/>
            <a:ext cx="10445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6850" y="4949825"/>
            <a:ext cx="9683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23963" y="4946650"/>
            <a:ext cx="10048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79650" y="4937125"/>
            <a:ext cx="1039813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4" descr="F:\品未工作盘\品未目录资料\2019\画册配图\99003-彩盒.t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995363"/>
            <a:ext cx="458787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图片 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502025" y="5065713"/>
            <a:ext cx="10922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F:\品未工作盘\品未目录资料\2017\抠图\DSC_83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9563" y="806450"/>
            <a:ext cx="3916362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图片 8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638" y="5033963"/>
            <a:ext cx="2073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图片 9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3775" y="5065713"/>
            <a:ext cx="12382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格尚厨具三件套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4185761" cy="44781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35.80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组合：苹果器、多功能削皮器、水果刀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28*23*3.5cm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苹果切：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14*14cm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14*6.6 </a:t>
            </a:r>
            <a:r>
              <a:rPr lang="zh-CN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水果刀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20.7cm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不锈钢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53*43*62cm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325g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苹果切-用于苹果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梨取芯以及分切用途；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多功能削皮器-产品用果类和蔬菜的削皮工具。中间部分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用于开啤酒；孔部分用于压蒜头土豆等；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水果刀-产品用于蔬菜类和水果类的加工用途；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77831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48038" y="3276600"/>
            <a:ext cx="1216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375025" y="45069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7834" name="TextBox 11"/>
          <p:cNvSpPr txBox="1">
            <a:spLocks noChangeArrowheads="1"/>
          </p:cNvSpPr>
          <p:nvPr/>
        </p:nvSpPr>
        <p:spPr bwMode="auto">
          <a:xfrm>
            <a:off x="4830763" y="5845175"/>
            <a:ext cx="2608262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定制：彩盒定制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5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078163" y="5297488"/>
            <a:ext cx="147002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82750" y="5359400"/>
            <a:ext cx="12239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938" y="5370513"/>
            <a:ext cx="12001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2" descr="G:\东方财富\9059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4325" y="931863"/>
            <a:ext cx="396398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918075" y="782638"/>
            <a:ext cx="25923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果缘工具三件套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854" name="TextBox 34"/>
          <p:cNvSpPr txBox="1">
            <a:spLocks noChangeArrowheads="1"/>
          </p:cNvSpPr>
          <p:nvPr/>
        </p:nvSpPr>
        <p:spPr bwMode="auto">
          <a:xfrm>
            <a:off x="4913313" y="1133475"/>
            <a:ext cx="4031873" cy="44319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90597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42.50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组合：水果叉、陶瓷水果刀、陶瓷削皮器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30*19.5*4.3cm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13cm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陶瓷刀：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16cm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水果叉架：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15*14cm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水果叉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、陶瓷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60*31*45cm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陶瓷水果刀：刃口锋利，用于果蔬的切片、削皮等用途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小鸟水果叉：水果，甜点 必备精品叉子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水果叉支架：特制树梢插座，美观大方，便于水果叉收纳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创意小鸟水果叉内含一个支架和6个水果签，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陶 瓷 果 抛：用作各种水果和蔬菜的削皮工具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8855" name="Picture 2" descr="C:\Users\Administrator\Desktop\2018 PPT-模板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9400" y="115888"/>
            <a:ext cx="8864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24250" y="3986213"/>
            <a:ext cx="11572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7" name="TextBox 10"/>
          <p:cNvSpPr txBox="1">
            <a:spLocks noChangeArrowheads="1"/>
          </p:cNvSpPr>
          <p:nvPr/>
        </p:nvSpPr>
        <p:spPr bwMode="auto">
          <a:xfrm>
            <a:off x="4830763" y="5845175"/>
            <a:ext cx="2697162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定制：盒子定制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10-15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48063" y="5148263"/>
            <a:ext cx="112236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:\品未工作盘\品未目录资料\2017\抠图\DSC_8325.png"/>
          <p:cNvPicPr>
            <a:picLocks noChangeAspect="1" noChangeArrowheads="1"/>
          </p:cNvPicPr>
          <p:nvPr/>
        </p:nvPicPr>
        <p:blipFill>
          <a:blip r:embed="rId1" cstate="email">
            <a:lum contrast="-10000"/>
          </a:blip>
          <a:srcRect/>
          <a:stretch>
            <a:fillRect/>
          </a:stretch>
        </p:blipFill>
        <p:spPr bwMode="auto">
          <a:xfrm>
            <a:off x="252413" y="4733925"/>
            <a:ext cx="12604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图片 3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76488" y="4733925"/>
            <a:ext cx="1074737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图片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58925" y="4754563"/>
            <a:ext cx="8445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825" y="1098550"/>
            <a:ext cx="447516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1800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格尚厨具两件套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4031873" cy="40164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16.50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组合：开瓶器、削皮器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16.5*2*18cm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13.5cm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开瓶器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52*38*46cm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96g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创意开瓶器：轻轻松松开瓶盖，适用开启各种饮用罐头，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  啤酒，饮料等。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削 皮 器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: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用于果类和蔬菜的削皮工具；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79879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Box 10"/>
          <p:cNvSpPr txBox="1">
            <a:spLocks noChangeArrowheads="1"/>
          </p:cNvSpPr>
          <p:nvPr/>
        </p:nvSpPr>
        <p:spPr bwMode="auto">
          <a:xfrm>
            <a:off x="4830763" y="58451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988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40125" y="4735513"/>
            <a:ext cx="108585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527425" y="582453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416050" y="5257800"/>
            <a:ext cx="887413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01888" y="5254625"/>
            <a:ext cx="1125537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8" y="781050"/>
            <a:ext cx="3919537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7825" y="5232400"/>
            <a:ext cx="919163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16843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ECO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多功能剪刀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902" name="TextBox 34"/>
          <p:cNvSpPr txBox="1">
            <a:spLocks noChangeArrowheads="1"/>
          </p:cNvSpPr>
          <p:nvPr/>
        </p:nvSpPr>
        <p:spPr bwMode="auto">
          <a:xfrm>
            <a:off x="4884738" y="1133475"/>
            <a:ext cx="4031873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58.50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组合：多功能剪刀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24.5*10.5*2.5cm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50*33*39cm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230g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多功能剪刀：独有模具，产品可用于剪蟹脚、葱等食材，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用于开啤酒、各类罐头，可拆卸成水果刀、螺丝刀使用。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80903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33800" y="5268913"/>
            <a:ext cx="8921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5" name="TextBox 10"/>
          <p:cNvSpPr txBox="1">
            <a:spLocks noChangeArrowheads="1"/>
          </p:cNvSpPr>
          <p:nvPr/>
        </p:nvSpPr>
        <p:spPr bwMode="auto">
          <a:xfrm>
            <a:off x="4851400" y="5659438"/>
            <a:ext cx="3416300" cy="739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加厚款备货情况：无现货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1000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常规款：现货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常规款减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1.00)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24263" y="6183313"/>
            <a:ext cx="112236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C:\Users\Administrator\AppData\Roaming\Tencent\Users\1193585268\QQ\WinTemp\RichOle\4_~G}DUM~}C_}9136@[R1EJ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9550" y="906463"/>
            <a:ext cx="45450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 descr="F:\品未工作盘\品未目录资料\2017\抠图\未标题-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217863"/>
            <a:ext cx="4338638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891088" y="830263"/>
            <a:ext cx="4252912" cy="5493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97034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287.00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组合：盘子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寸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*2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、碗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4.5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寸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*6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质：彩泥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1551g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历经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1300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度高温烧制，真正的高温瓷是不含铅、不含铬的，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彩瓷，表里如一，真正的健康瓷。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彩晶瓷质，吸水率低于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3%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，釉面极致的细腻均匀，让你体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验真正的品质享受。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世界首创，鲜彩夺人，从此爱上彩色的世界。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表层微薄的透明釉，展现的是中国瓷文化的原始技艺，最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淳朴的也是最难得的，爱上彩瓷、爱上生活。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精选优质高岭土及独家配方而成，使陶瓷结构平整，光滑、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亮丽，真正展现出彩泥的独特之处。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碰撞强度高，高温烧制，配合独家配方，造就出高硬度的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硬质瓷。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848225" y="527050"/>
            <a:ext cx="20129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品未彩泥餐具套装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25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Box 7"/>
          <p:cNvSpPr txBox="1">
            <a:spLocks noChangeArrowheads="1"/>
          </p:cNvSpPr>
          <p:nvPr/>
        </p:nvSpPr>
        <p:spPr bwMode="auto">
          <a:xfrm>
            <a:off x="385763" y="6084888"/>
            <a:ext cx="33845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定制：盒子定制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图片 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81013" y="4351338"/>
            <a:ext cx="195103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图片 7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7675" y="1279525"/>
            <a:ext cx="4062413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876800" y="765175"/>
            <a:ext cx="145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ECO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便携筷子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4738" y="1133475"/>
            <a:ext cx="3031599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97027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20.30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组合：勺子、筷子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12*5*2.7cm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OPP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59*37*43cm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120g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便携折叠筷子方便户外、旅游、出差携带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.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组合起来变成筷子和勺子。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82949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9"/>
          <p:cNvSpPr txBox="1">
            <a:spLocks noChangeArrowheads="1"/>
          </p:cNvSpPr>
          <p:nvPr/>
        </p:nvSpPr>
        <p:spPr bwMode="auto">
          <a:xfrm>
            <a:off x="4895850" y="5780088"/>
            <a:ext cx="4313238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备货情况：半成品现货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7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008438" y="5432425"/>
            <a:ext cx="90011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73400" y="5432425"/>
            <a:ext cx="9001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0488" y="5421313"/>
            <a:ext cx="901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62175" y="5421313"/>
            <a:ext cx="900113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17600" y="5421313"/>
            <a:ext cx="936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图片 11" descr="90590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79400" y="814388"/>
            <a:ext cx="443706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333500" y="6342063"/>
            <a:ext cx="3743325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筛网         姜丝抛       打蛋器       汤勺                            </a:t>
            </a:r>
            <a:endParaRPr lang="zh-CN" altLang="en-US" sz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53000" y="765175"/>
            <a:ext cx="28384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乐享厨具四件套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977" name="TextBox 34"/>
          <p:cNvSpPr txBox="1">
            <a:spLocks noChangeArrowheads="1"/>
          </p:cNvSpPr>
          <p:nvPr/>
        </p:nvSpPr>
        <p:spPr bwMode="auto">
          <a:xfrm>
            <a:off x="4951413" y="1133475"/>
            <a:ext cx="4031873" cy="48936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90590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组合：打蛋器、姜丝抛、筛网、汤勺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34*24*5.5cm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汤勺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18.5cm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         打蛋器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19.00cm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姜丝刨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18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筛网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19.5cm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质：榉木、不锈钢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51*36*59cm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创意打蛋器：能够快速将蛋清与蛋液充分融合，可用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于打蛋和面糊，打奶油等用途，轻松又方便。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创意汤勺：用于厨房煲汤搅拌、盛汤、食物捞取等用途。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创意筛网：精致细密的网面，可有效过滤食物中细小杂质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创意刨丝器：锋利耐磨，切出来的食物又细又均匀，可将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水果、蔬菜切成丝，方便制作美食。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397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TextBox 13"/>
          <p:cNvSpPr txBox="1">
            <a:spLocks noChangeArrowheads="1"/>
          </p:cNvSpPr>
          <p:nvPr/>
        </p:nvSpPr>
        <p:spPr bwMode="auto">
          <a:xfrm>
            <a:off x="4862513" y="6019800"/>
            <a:ext cx="4314825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3980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44913" y="4146550"/>
            <a:ext cx="9413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3624263" y="5105400"/>
            <a:ext cx="1131887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6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28825" y="5619750"/>
            <a:ext cx="9350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36888" y="5619750"/>
            <a:ext cx="935037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2088" y="5619750"/>
            <a:ext cx="9429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613400"/>
            <a:ext cx="9350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06475" y="5591175"/>
            <a:ext cx="9350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2" descr="G:\东方财富\9059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4650" y="941388"/>
            <a:ext cx="424021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矩形 37"/>
          <p:cNvSpPr/>
          <p:nvPr/>
        </p:nvSpPr>
        <p:spPr>
          <a:xfrm>
            <a:off x="1028700" y="6527800"/>
            <a:ext cx="3887788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开瓶器      削皮器        餐叉勺        牙签筒                            </a:t>
            </a:r>
            <a:endParaRPr lang="zh-CN" altLang="en-US" sz="1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67627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乐享厨具五件套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001" name="TextBox 34"/>
          <p:cNvSpPr txBox="1">
            <a:spLocks noChangeArrowheads="1"/>
          </p:cNvSpPr>
          <p:nvPr/>
        </p:nvSpPr>
        <p:spPr bwMode="auto">
          <a:xfrm>
            <a:off x="4914900" y="1057275"/>
            <a:ext cx="4108817" cy="48936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90591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79.00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组合：餐叉勺、开瓶器、削皮器、牙签筒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30*20*5.5cm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勺子叉子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牙签筒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3.8*6cm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质：榉木、不锈钢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51*34*59cm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创意餐勺：不锈钢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木手柄 ，可站立式餐勺，可当饭勺或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汤勺使用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创意餐叉：不锈钢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木手柄，可用于品尝西餐，甜品等使用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亦是儿童安全餐叉首选。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创意削皮器：不锈钢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木手柄，握感轻松，可用作各种果蔬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的削皮工具。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创意牙签筒：餐桌收纳牙签专用，小巧精致，亦可装扮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厨房和餐桌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创意开瓶器：不锈钢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木手柄，轻轻松松开瓶盖，适用开启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各种饮用罐头，啤酒，饮料等。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500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3" name="TextBox 13"/>
          <p:cNvSpPr txBox="1">
            <a:spLocks noChangeArrowheads="1"/>
          </p:cNvSpPr>
          <p:nvPr/>
        </p:nvSpPr>
        <p:spPr bwMode="auto">
          <a:xfrm>
            <a:off x="4870450" y="6184900"/>
            <a:ext cx="42735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624263" y="5148263"/>
            <a:ext cx="112236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5005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89350" y="4216400"/>
            <a:ext cx="96996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84388" y="5051425"/>
            <a:ext cx="1135062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9125" y="5041900"/>
            <a:ext cx="11906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 descr="G:\东方财富\9059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3913" y="1057275"/>
            <a:ext cx="3144837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34"/>
          <p:cNvSpPr txBox="1">
            <a:spLocks noChangeArrowheads="1"/>
          </p:cNvSpPr>
          <p:nvPr/>
        </p:nvSpPr>
        <p:spPr bwMode="auto">
          <a:xfrm>
            <a:off x="4895850" y="1144588"/>
            <a:ext cx="4108817" cy="38318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90592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组合：餐叉、餐勺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13*19*5cm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质：榉木、不锈钢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68*40*52cm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创意餐勺：不锈钢+木手柄 ，可站立式餐勺，可当饭勺或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汤勺使用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创意餐叉：不锈钢+木手柄，可用于品尝西餐，甜品等使用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14900" y="781050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乐享厨具两件套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602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38513" y="5013325"/>
            <a:ext cx="108108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319463" y="6084888"/>
            <a:ext cx="112236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6025" name="TextBox 10"/>
          <p:cNvSpPr txBox="1">
            <a:spLocks noChangeArrowheads="1"/>
          </p:cNvSpPr>
          <p:nvPr/>
        </p:nvSpPr>
        <p:spPr bwMode="auto">
          <a:xfrm>
            <a:off x="4830763" y="6008688"/>
            <a:ext cx="2876550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定制：手柄激光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C:\Users\Administrator\AppData\Roaming\Tencent\Users\125668240\QQ\WinTemp\RichOle\3`(_9WKODLU([)[U5[]68$2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743075" y="5281613"/>
            <a:ext cx="1028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C:\Users\Administrator\AppData\Roaming\Tencent\Users\125668240\QQ\WinTemp\RichOle\O36(S}ZQA2]IG[Q3YDD5_N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1325" y="5291138"/>
            <a:ext cx="104616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C:\Users\Administrator\AppData\Roaming\Tencent\Users\125668240\QQ\WinTemp\RichOle\PB]67HTY(OO5TAD%9B{TI{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51163" y="5299075"/>
            <a:ext cx="1095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1" descr="F:\品未工作盘\品未目录资料\目录图片\2015年\目录图片 - PPT\2013 春夏\90427 品味精致厨具3件套\DSC_224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3688" y="781050"/>
            <a:ext cx="44323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Box 34"/>
          <p:cNvSpPr txBox="1">
            <a:spLocks noChangeArrowheads="1"/>
          </p:cNvSpPr>
          <p:nvPr/>
        </p:nvSpPr>
        <p:spPr bwMode="auto">
          <a:xfrm>
            <a:off x="4911725" y="1144588"/>
            <a:ext cx="4262705" cy="4201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90427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44.00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组合：剪刀、水果刀、削皮器、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量匙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把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27*17.5*3.6cm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21cm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水果刀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19.5cm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瓜抛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:14cm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55*36*46cm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剪刀-用于剪较硬的软骨、螃蟹脚、葱等；配有启瓶器功能；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67288" y="781050"/>
            <a:ext cx="20320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品味精致厨三件套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7047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TextBox 10"/>
          <p:cNvSpPr txBox="1">
            <a:spLocks noChangeArrowheads="1"/>
          </p:cNvSpPr>
          <p:nvPr/>
        </p:nvSpPr>
        <p:spPr bwMode="auto">
          <a:xfrm>
            <a:off x="4830763" y="58451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定制：产品刻印激光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天；彩盒定制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975225" y="819150"/>
            <a:ext cx="16859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五福筷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051" name="TextBox 34"/>
          <p:cNvSpPr txBox="1">
            <a:spLocks noChangeArrowheads="1"/>
          </p:cNvSpPr>
          <p:nvPr/>
        </p:nvSpPr>
        <p:spPr bwMode="auto">
          <a:xfrm>
            <a:off x="4999038" y="1133475"/>
            <a:ext cx="4031873" cy="43540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98023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33.00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产品组合：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28*17*3.5cm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质：鸡翅木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58*40*52cm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鸡翅木-用于餐桌用具；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鸡翅木是最漂亮的一种木材之一，有微香气、天然无毒、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硬度高、防虫防霉。其中独特树木木材的切面上有鸡翅“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V”花纹，因此得名。鸡翅木以显著、独特的纹理著称，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历来深爱文人雅士和贵族喜爱。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0052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5" y="5003800"/>
            <a:ext cx="1382713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76413" y="4997450"/>
            <a:ext cx="1500187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2413" y="687388"/>
            <a:ext cx="4624387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6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32175" y="4940300"/>
            <a:ext cx="1011238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386138" y="593248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058" name="TextBox 12"/>
          <p:cNvSpPr txBox="1">
            <a:spLocks noChangeArrowheads="1"/>
          </p:cNvSpPr>
          <p:nvPr/>
        </p:nvSpPr>
        <p:spPr bwMode="auto">
          <a:xfrm>
            <a:off x="4830763" y="5899150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G:\目录图片\2015 新品\90551时尚厨具6件套\9055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08000" y="1028700"/>
            <a:ext cx="410368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5" descr="C:\Users\Administrator\AppData\Roaming\Tencent\Users\125668240\QQ\WinTemp\RichOle\@(K53[S[S`7FHXBS7OFIFPF.png"/>
          <p:cNvPicPr>
            <a:picLocks noChangeAspect="1" noChangeArrowheads="1"/>
          </p:cNvPicPr>
          <p:nvPr/>
        </p:nvPicPr>
        <p:blipFill>
          <a:blip r:embed="rId2" cstate="email">
            <a:lum bright="30000" contrast="40000"/>
          </a:blip>
          <a:srcRect/>
          <a:stretch>
            <a:fillRect/>
          </a:stretch>
        </p:blipFill>
        <p:spPr bwMode="auto">
          <a:xfrm>
            <a:off x="739775" y="5499100"/>
            <a:ext cx="10795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6" descr="C:\Users\Administrator\AppData\Roaming\Tencent\Users\125668240\QQ\WinTemp\RichOle\}TRWLIFMBI7YJ0BI}E(]ZGS.jpg"/>
          <p:cNvPicPr>
            <a:picLocks noChangeAspect="1" noChangeArrowheads="1"/>
          </p:cNvPicPr>
          <p:nvPr/>
        </p:nvPicPr>
        <p:blipFill>
          <a:blip r:embed="rId3" cstate="email">
            <a:lum bright="30000" contrast="40000"/>
          </a:blip>
          <a:srcRect/>
          <a:stretch>
            <a:fillRect/>
          </a:stretch>
        </p:blipFill>
        <p:spPr bwMode="auto">
          <a:xfrm>
            <a:off x="1943100" y="5481638"/>
            <a:ext cx="10795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7" descr="C:\Users\Administrator\AppData\Roaming\Tencent\Users\125668240\QQ\WinTemp\RichOle\Y)(V8H}YP050R]PP}9XWP]T.png"/>
          <p:cNvPicPr>
            <a:picLocks noChangeAspect="1" noChangeArrowheads="1"/>
          </p:cNvPicPr>
          <p:nvPr/>
        </p:nvPicPr>
        <p:blipFill>
          <a:blip r:embed="rId4" cstate="email">
            <a:lum bright="30000" contrast="40000"/>
          </a:blip>
          <a:srcRect/>
          <a:stretch>
            <a:fillRect/>
          </a:stretch>
        </p:blipFill>
        <p:spPr bwMode="auto">
          <a:xfrm>
            <a:off x="3136900" y="5480050"/>
            <a:ext cx="1008063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Box 34"/>
          <p:cNvSpPr txBox="1">
            <a:spLocks noChangeArrowheads="1"/>
          </p:cNvSpPr>
          <p:nvPr/>
        </p:nvSpPr>
        <p:spPr bwMode="auto">
          <a:xfrm>
            <a:off x="4894263" y="968375"/>
            <a:ext cx="3338512" cy="47580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90551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126.00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组合：果皮刀、开瓶器、剪刀、削皮器、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鱼鳞刀、食品夹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34*32*6cm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21cm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20cm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瓜刨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14cm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鱼鳞刀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21.5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食物夹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27.5cm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65*63*65cm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剪刀-用于剪较硬的软骨、螃蟹脚、葱等；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开瓶器-用于啤酒开瓶器、以及软饮料等；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果皮刀-产品用于蔬菜类和水果类的加工用途；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鱼鳞刀-产品用于清理活鱼，以及鱼鳞片；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食品夹-用于夹微波食品以及各种水果等。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24425" y="627063"/>
            <a:ext cx="180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精品厨具六件套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8071" name="Picture 2" descr="C:\Users\Administrator\Desktop\2018 PPT-模板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9400" y="115888"/>
            <a:ext cx="8864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2" name="TextBox 9"/>
          <p:cNvSpPr txBox="1">
            <a:spLocks noChangeArrowheads="1"/>
          </p:cNvSpPr>
          <p:nvPr/>
        </p:nvSpPr>
        <p:spPr bwMode="auto">
          <a:xfrm>
            <a:off x="4830763" y="60626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5" descr="C:\Users\Administrator\Desktop\2015 新品\90557时尚厨具3件套\DSC_0501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935038" y="5411788"/>
            <a:ext cx="73025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6375" y="4637088"/>
            <a:ext cx="1135063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63688" y="4649788"/>
            <a:ext cx="855662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 descr="C:\Users\Administrator\Desktop\2015 新品\90557时尚厨具3件套\DSC_039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463" y="5434013"/>
            <a:ext cx="73025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4" descr="C:\Users\Administrator\Desktop\2015 新品\90557时尚厨具3件套\DSC_039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4625" y="5411788"/>
            <a:ext cx="73025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2" descr="G:\东方财富\9059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" y="812800"/>
            <a:ext cx="3529013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5" name="TextBox 34"/>
          <p:cNvSpPr txBox="1">
            <a:spLocks noChangeArrowheads="1"/>
          </p:cNvSpPr>
          <p:nvPr/>
        </p:nvSpPr>
        <p:spPr bwMode="auto">
          <a:xfrm>
            <a:off x="4862513" y="1065213"/>
            <a:ext cx="4084637" cy="5493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90596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组合：蔬菜刀、</a:t>
            </a:r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+mn-ea"/>
              </a:rPr>
              <a:t>刨丝器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、水果刀、削皮器、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    啤酒开瓶器、红酒器、多功能夹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:32*32*4cm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　蔬菜刀：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刨丝器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水果刀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削皮器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18.5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啤酒开瓶器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红酒器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多功能夹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65*63*66cm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680g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蔬菜刀：产品用于加工蔬菜、肉类、鱼类等。切勿用于带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骨头类的食品；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刨丝器：产品用果类和蔬菜的削皮工具抛丝器；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果皮刀：产品用于蔬菜类和水果类的加工用途；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削皮器：</a:t>
            </a:r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黑体" panose="02010609060101010101" pitchFamily="49" charset="-122"/>
              </a:rPr>
              <a:t>锋利耐磨，切出来的食物又细又均匀；</a:t>
            </a:r>
            <a:endParaRPr lang="zh-CN" altLang="en-US" sz="1200" dirty="0">
              <a:solidFill>
                <a:srgbClr val="404040"/>
              </a:solidFill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开瓶器：配置啤酒、饮料、红酒开瓶工具；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红酒开瓶器：用于开红酒；    多功能夹：夹毛器等；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94275" y="714375"/>
            <a:ext cx="25923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时尚厨具七件套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9097" name="Picture 2" descr="C:\Users\Administrator\Desktop\2018 PPT-模板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9400" y="115888"/>
            <a:ext cx="8864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8" name="TextBox 12"/>
          <p:cNvSpPr txBox="1">
            <a:spLocks noChangeArrowheads="1"/>
          </p:cNvSpPr>
          <p:nvPr/>
        </p:nvSpPr>
        <p:spPr bwMode="auto">
          <a:xfrm>
            <a:off x="149225" y="6192838"/>
            <a:ext cx="4313238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9099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873375" y="4675188"/>
            <a:ext cx="13303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2982913" y="6019800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Administrator\Desktop\2015 新品\90557时尚厨具3件套\90557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2575" y="1028700"/>
            <a:ext cx="4138613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C:\Users\Administrator\Desktop\2015 新品\90557时尚厨具3件套\DSC_039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8475" y="5353050"/>
            <a:ext cx="9683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4" descr="C:\Users\Administrator\Desktop\2015 新品\90557时尚厨具3件套\DSC_039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04975" y="5362575"/>
            <a:ext cx="96837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5" descr="C:\Users\Administrator\Desktop\2015 新品\90557时尚厨具3件套\DSC_05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1000" y="5373688"/>
            <a:ext cx="9683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02200" y="811213"/>
            <a:ext cx="180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时尚厨具三件套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0118" name="TextBox 34"/>
          <p:cNvSpPr txBox="1">
            <a:spLocks noChangeArrowheads="1"/>
          </p:cNvSpPr>
          <p:nvPr/>
        </p:nvSpPr>
        <p:spPr bwMode="auto">
          <a:xfrm>
            <a:off x="4852988" y="1144588"/>
            <a:ext cx="3570208" cy="42473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90557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40.30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组合：不锈钢、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27*26*2.5cm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18.5cm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开瓶器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17.5cm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刨丝器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22.8cm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质：不锈钢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66*56*28cm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削皮器-产品用果类和蔬菜的削皮工具；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刨丝器：产品用果类和蔬菜的削皮工具抛丝器；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开瓶器：配置啤酒、饮料、红酒开瓶工具；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产品钢部分采用优质新料，环保健康。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0119" name="Picture 2" descr="C:\Users\Administrator\Desktop\2018 PPT-模板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9400" y="115888"/>
            <a:ext cx="8864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4830763" y="59102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0575" y="5062538"/>
            <a:ext cx="1122363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012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41688" y="3908425"/>
            <a:ext cx="11811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G:\目录图片\2011\90052\未标题-2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4163" y="495300"/>
            <a:ext cx="43227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30775" y="719138"/>
            <a:ext cx="21304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五木筷组合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1139" name="TextBox 34"/>
          <p:cNvSpPr txBox="1">
            <a:spLocks noChangeArrowheads="1"/>
          </p:cNvSpPr>
          <p:nvPr/>
        </p:nvSpPr>
        <p:spPr bwMode="auto">
          <a:xfrm>
            <a:off x="4911725" y="1133475"/>
            <a:ext cx="3721100" cy="45704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90052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34.50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双筷子、勺子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20*26*3.5cm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筷子：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22.5cm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勺子：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20*6.4cm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质：天然竹、天然木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61*52*38.5cm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218g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1号栗木筷 优质高档家具选材,耐用性强.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2号白南天 寓意长寿去病消灾.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3号铁刀木 密度大,手感好,不变形无异味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4号沉水香 木材芳香可以安定心神.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5号红木筷 耐久性强,材质硬重,强度高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.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6号竹饭勺 竹纹清晰,表面光滑,方便清洗。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1140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4638" y="4308475"/>
            <a:ext cx="4294187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Box 8"/>
          <p:cNvSpPr txBox="1">
            <a:spLocks noChangeArrowheads="1"/>
          </p:cNvSpPr>
          <p:nvPr/>
        </p:nvSpPr>
        <p:spPr bwMode="auto">
          <a:xfrm>
            <a:off x="4830763" y="60848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G:\东方财富\90X02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4000" y="823913"/>
            <a:ext cx="47053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/>
          <p:nvPr/>
        </p:nvSpPr>
        <p:spPr>
          <a:xfrm>
            <a:off x="4919663" y="801688"/>
            <a:ext cx="11080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七福筷子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163" name="TextBox 34"/>
          <p:cNvSpPr txBox="1">
            <a:spLocks noChangeArrowheads="1"/>
          </p:cNvSpPr>
          <p:nvPr/>
        </p:nvSpPr>
        <p:spPr bwMode="auto">
          <a:xfrm>
            <a:off x="4911725" y="1230313"/>
            <a:ext cx="4108817" cy="401648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90X021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41.80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双筷子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19*25*4cm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筷子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22.5cm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质：天然竹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61*51*41.5cm  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233g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筷子-用于餐桌餐具用途；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本产品取材于优质毛竹，经过多道精致加工而成。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毛竹4年便可成材，是一种环保的可再生资源，不论色泽、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手工、还是耐用性上，毛竹都是加工筷子的最主要材料。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64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0350" y="4095750"/>
            <a:ext cx="45989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6" name="TextBox 8"/>
          <p:cNvSpPr txBox="1">
            <a:spLocks noChangeArrowheads="1"/>
          </p:cNvSpPr>
          <p:nvPr/>
        </p:nvSpPr>
        <p:spPr bwMode="auto">
          <a:xfrm>
            <a:off x="4830763" y="60086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644900" y="5942013"/>
            <a:ext cx="9334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6150" y="5932488"/>
            <a:ext cx="9398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68413" y="979488"/>
            <a:ext cx="249555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616852">
            <a:off x="704850" y="4679950"/>
            <a:ext cx="9461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54238" y="4722813"/>
            <a:ext cx="10414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22663" y="4846638"/>
            <a:ext cx="1201737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75" y="5770563"/>
            <a:ext cx="113823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6" name="TextBox 36"/>
          <p:cNvSpPr txBox="1">
            <a:spLocks noChangeArrowheads="1"/>
          </p:cNvSpPr>
          <p:nvPr/>
        </p:nvSpPr>
        <p:spPr bwMode="auto">
          <a:xfrm>
            <a:off x="4968875" y="1181100"/>
            <a:ext cx="3570208" cy="30931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90610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151.00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组合：多彩餐具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件套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产品规格：彩盒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3.5*14*33cm 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材    质：小麦秸秆、淀粉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57*50*36cm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790g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功能简介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小麦秸秆是纯天然提取物，它不含其他各种重金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属成分，可降解回收，天然环保材质，饮用更健康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4217" name="TextBox 11"/>
          <p:cNvSpPr txBox="1">
            <a:spLocks noChangeArrowheads="1"/>
          </p:cNvSpPr>
          <p:nvPr/>
        </p:nvSpPr>
        <p:spPr bwMode="auto">
          <a:xfrm>
            <a:off x="4951413" y="742950"/>
            <a:ext cx="24701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麦之初</a:t>
            </a:r>
            <a:r>
              <a:rPr lang="en-US" altLang="zh-CN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多彩餐具</a:t>
            </a:r>
            <a:r>
              <a:rPr lang="en-US" altLang="zh-CN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lang="zh-CN" altLang="en-US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件套</a:t>
            </a:r>
            <a:endParaRPr lang="zh-CN" altLang="en-US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421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9" name="TextBox 14"/>
          <p:cNvSpPr txBox="1">
            <a:spLocks noChangeArrowheads="1"/>
          </p:cNvSpPr>
          <p:nvPr/>
        </p:nvSpPr>
        <p:spPr bwMode="auto">
          <a:xfrm>
            <a:off x="4884738" y="6149975"/>
            <a:ext cx="4313237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4220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54600" y="4578350"/>
            <a:ext cx="122078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5094288" y="5802313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6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341688" y="5210175"/>
            <a:ext cx="13922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1825" y="1047750"/>
            <a:ext cx="3962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263" y="5145088"/>
            <a:ext cx="14970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2638" y="5187950"/>
            <a:ext cx="122396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5152118" y="881561"/>
            <a:ext cx="2198038" cy="3693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黑体" panose="02010609060101010101" pitchFamily="49" charset="-122"/>
              </a:rPr>
              <a:t>麦之初-ML口杯套装</a:t>
            </a:r>
            <a:endParaRPr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27654" name="TextBox 36"/>
          <p:cNvSpPr txBox="1">
            <a:spLocks noChangeArrowheads="1"/>
          </p:cNvSpPr>
          <p:nvPr/>
        </p:nvSpPr>
        <p:spPr bwMode="auto">
          <a:xfrm>
            <a:off x="5175250" y="1408113"/>
            <a:ext cx="2492990" cy="24006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90608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101.50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组合：水壶*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、杯子*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产品规格：彩盒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19*11*22cm 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材    质：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PS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PP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59*46*49cm     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1000g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endParaRPr lang="en-US" altLang="zh-CN" sz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6263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4" name="TextBox 10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36763" y="5111750"/>
            <a:ext cx="1081087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60725" y="5114925"/>
            <a:ext cx="1176338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email"/>
          <a:srcRect b="-6066"/>
          <a:stretch>
            <a:fillRect/>
          </a:stretch>
        </p:blipFill>
        <p:spPr bwMode="auto">
          <a:xfrm>
            <a:off x="736951" y="5103762"/>
            <a:ext cx="1231241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7284" name="Picture 1" descr="G:\东方财富\906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7363" y="876300"/>
            <a:ext cx="4398962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11"/>
          <p:cNvSpPr txBox="1">
            <a:spLocks noChangeArrowheads="1"/>
          </p:cNvSpPr>
          <p:nvPr/>
        </p:nvSpPr>
        <p:spPr bwMode="auto">
          <a:xfrm>
            <a:off x="5114925" y="793342"/>
            <a:ext cx="187743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黑体" panose="02010609060101010101" pitchFamily="49" charset="-122"/>
              </a:rPr>
              <a:t>麦之初-杯壶礼盒</a:t>
            </a:r>
            <a:endParaRPr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27654" name="TextBox 36"/>
          <p:cNvSpPr txBox="1">
            <a:spLocks noChangeArrowheads="1"/>
          </p:cNvSpPr>
          <p:nvPr/>
        </p:nvSpPr>
        <p:spPr bwMode="auto">
          <a:xfrm>
            <a:off x="5111750" y="1266825"/>
            <a:ext cx="4031873" cy="30931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90611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124.30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组合：水壶*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，水杯*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产品规格：约彩盒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19*11*22cm 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材    质：小麦秸秆、淀粉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59*46*49cm     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小麦秸秆是纯天然提取物，它不含其他各种重金属成分，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可降解回收，天然环保材质，饮用更健康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00g</a:t>
            </a:r>
            <a:endParaRPr lang="en-US" altLang="zh-CN" sz="12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7287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8" name="TextBox 11"/>
          <p:cNvSpPr txBox="1">
            <a:spLocks noChangeArrowheads="1"/>
          </p:cNvSpPr>
          <p:nvPr/>
        </p:nvSpPr>
        <p:spPr bwMode="auto">
          <a:xfrm>
            <a:off x="4830763" y="6029325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728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89538" y="4545013"/>
            <a:ext cx="117792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5214938" y="5703888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图片 3" descr="DSC_7406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751013" y="5154613"/>
            <a:ext cx="118268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图片 1" descr="DSC_7410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71825" y="5130800"/>
            <a:ext cx="120967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8" y="974725"/>
            <a:ext cx="4195762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2" descr="F:\品未工作盘\品未目录资料\2017\抠图\DSC_826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3688" y="5037138"/>
            <a:ext cx="134143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884738" y="1133475"/>
            <a:ext cx="4031873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97028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18.20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个不同颜色杯垫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11*11*3cm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产品直径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10.5cm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质：羊毛毡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56*33*32cm  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150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45g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采用天然的羊毛毡手工制成，简单的设计，突现出追求自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然简约的个性；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黑体" panose="02010609060101010101" pitchFamily="49" charset="-122"/>
              </a:rPr>
              <a:t>不同图案不同心情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876800" y="765175"/>
            <a:ext cx="15700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多彩创意杯垫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8311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TextBox 9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F:\品未工作盘\品未目录资料\2017\抠图\DSC_2639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085850"/>
            <a:ext cx="50069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图片 13" descr="未标题-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4838" y="5314950"/>
            <a:ext cx="39354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949825" y="668338"/>
            <a:ext cx="26463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炭生活-年年有鱼-炭礼盒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99332" name="TextBox 35"/>
          <p:cNvSpPr txBox="1">
            <a:spLocks noChangeArrowheads="1"/>
          </p:cNvSpPr>
          <p:nvPr/>
        </p:nvSpPr>
        <p:spPr bwMode="auto">
          <a:xfrm>
            <a:off x="4959350" y="1001713"/>
            <a:ext cx="4108450" cy="3788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90606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组合：鱼炭包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个，巾着炭包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个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产品规格：约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25*12.5*5.5cm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质：无纺布、竹炭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53*38*57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270g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炭包：可用于衣柜、厨房、冰箱、化妆柜汽车等各个地方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竹炭具有超强的吸附能力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可以吸附湿气、异味及有害气体，保持室内空气清新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并具有产生远红外线作用。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pic>
        <p:nvPicPr>
          <p:cNvPr id="99333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8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定制：盒子定制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/>
          <p:cNvSpPr txBox="1"/>
          <p:nvPr/>
        </p:nvSpPr>
        <p:spPr>
          <a:xfrm>
            <a:off x="4876800" y="785813"/>
            <a:ext cx="16859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若生活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全家福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027" name="TextBox 34"/>
          <p:cNvSpPr txBox="1">
            <a:spLocks noChangeArrowheads="1"/>
          </p:cNvSpPr>
          <p:nvPr/>
        </p:nvSpPr>
        <p:spPr bwMode="auto">
          <a:xfrm>
            <a:off x="4889500" y="1155700"/>
            <a:ext cx="4031873" cy="43540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98024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54.00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产品组合：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产品规格：彩盒：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28*17*5.7cm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筷子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质：鸡翅木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61*36*58cm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鸡翅木-用于餐桌用具；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鸡翅木是最漂亮的一种木材之一，有微香气、天然无毒、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硬度高、防虫防霉。其中独特树木木材的切面上有鸡翅“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V”花纹，因此得名。鸡翅木以显著、独特的纹理著称，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历来深爱文人雅士和贵族喜爱。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9028" name="Picture 3" descr="C:\Users\Administrator\Desktop\未标题-1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5263" y="33338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350" y="695325"/>
            <a:ext cx="458787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22663" y="5083175"/>
            <a:ext cx="973137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373438" y="606742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032" name="TextBox 12"/>
          <p:cNvSpPr txBox="1">
            <a:spLocks noChangeArrowheads="1"/>
          </p:cNvSpPr>
          <p:nvPr/>
        </p:nvSpPr>
        <p:spPr bwMode="auto">
          <a:xfrm>
            <a:off x="4830763" y="5899150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9033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022850"/>
            <a:ext cx="336073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图片 10" descr="未标题-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11163" y="5249863"/>
            <a:ext cx="39354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2" descr="F:\品未工作盘\品未目录资料\2017\抠图\DSC_739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3688" y="627063"/>
            <a:ext cx="4186237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902200" y="744538"/>
            <a:ext cx="2033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炭生活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环保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356" name="TextBox 35"/>
          <p:cNvSpPr txBox="1">
            <a:spLocks noChangeArrowheads="1"/>
          </p:cNvSpPr>
          <p:nvPr/>
        </p:nvSpPr>
        <p:spPr bwMode="auto">
          <a:xfrm>
            <a:off x="4867275" y="1106488"/>
            <a:ext cx="4108450" cy="45704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90507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组合：竹炭包*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16*13*6cm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质：无纺布、竹炭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62*39*36cm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188g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炭包—可用于衣柜、厨房、冰箱、化妆柜、汽车等地方；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竹炭具有超强的吸附能力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可以吸附湿气、异味及有害气体，保持室内空气清新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并具有产生远红外线作用，可以促进人体肩周、颈等部位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的血液循环，有利于帮助睡眠、恢复疲劳，对肩周疼痛、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关节炎、畏寒、失眠等症状有辅助疗效。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0357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TextBox 8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定制：盒子定制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8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565275" y="5568950"/>
            <a:ext cx="137953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C:\Users\Administrator\Desktop\2015 新品\90586熊猫炭包\90586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4000" y="1116013"/>
            <a:ext cx="410368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59113" y="5578475"/>
            <a:ext cx="12557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1613" y="5580063"/>
            <a:ext cx="12652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827588" y="658813"/>
            <a:ext cx="23606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炭生活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熊猫炭包礼盒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1382" name="TextBox 35"/>
          <p:cNvSpPr txBox="1">
            <a:spLocks noChangeArrowheads="1"/>
          </p:cNvSpPr>
          <p:nvPr/>
        </p:nvSpPr>
        <p:spPr bwMode="auto">
          <a:xfrm>
            <a:off x="4841875" y="990600"/>
            <a:ext cx="4108450" cy="457336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90586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33.00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组合：竹炭包*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29.5*18*4cm L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长方形*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2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16*8cm  80g  S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长方形：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9*8cm  38g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巾着：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8*10cm   29g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质：无纺布、竹炭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62*55*36cm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435g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炭包—可用于衣柜、厨房、冰箱、化妆柜、汽车等地方；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竹炭具有超强的吸附能力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可以吸附湿气、异味及有害气体，保持室内空气清新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;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并具有产生远红外线作用，可以促进人体肩周、颈等部位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的血液循环，有利于帮助睡眠、恢复疲劳，对肩周疼痛、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关节炎、畏寒、失眠等症状有辅助疗效。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1383" name="Picture 3" descr="C:\Users\Administrator\Desktop\2018 PPT-模板22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7813" y="104775"/>
            <a:ext cx="886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0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定制：盒子定制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8388" y="715963"/>
            <a:ext cx="15557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黑体" panose="02010609060101010101" pitchFamily="49" charset="-122"/>
              </a:rPr>
              <a:t>圣诞麋鹿毛毯</a:t>
            </a:r>
            <a:endParaRPr lang="zh-CN" altLang="en-US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2402" name="TextBox 13"/>
          <p:cNvSpPr txBox="1">
            <a:spLocks noChangeArrowheads="1"/>
          </p:cNvSpPr>
          <p:nvPr/>
        </p:nvSpPr>
        <p:spPr bwMode="auto">
          <a:xfrm>
            <a:off x="4895850" y="1030288"/>
            <a:ext cx="4108450" cy="45272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98025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组合：卡通毛毯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15.5*9*21.7cm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60*90cm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质：珊瑚绒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59*58*38cm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春夏季节可做空调被、薄被使用，轻薄透气；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秋冬季节可将其作为靠背和坐垫，舒适贴身、柔软保暖；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读书看报、上网娱乐可盖在膝上或平铺沙发上、不易弄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脏沙发。拥有它，一年四季，萌萌哒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~~~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835275" y="4633913"/>
            <a:ext cx="1597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0513" y="4789488"/>
            <a:ext cx="24495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0513" y="1139825"/>
            <a:ext cx="38163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Box 9"/>
          <p:cNvSpPr txBox="1">
            <a:spLocks noChangeArrowheads="1"/>
          </p:cNvSpPr>
          <p:nvPr/>
        </p:nvSpPr>
        <p:spPr bwMode="auto">
          <a:xfrm>
            <a:off x="4830763" y="5932488"/>
            <a:ext cx="4313237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91063" y="715963"/>
            <a:ext cx="26987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乐满分卡通系列毯（大）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03426" name="TextBox 13"/>
          <p:cNvSpPr txBox="1">
            <a:spLocks noChangeArrowheads="1"/>
          </p:cNvSpPr>
          <p:nvPr/>
        </p:nvSpPr>
        <p:spPr bwMode="auto">
          <a:xfrm>
            <a:off x="4719638" y="1071563"/>
            <a:ext cx="4424362" cy="45272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157.00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组合：卡通毛毯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28*15*29cm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抱枕：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27*14*28cm         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60*90cm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质：珊瑚绒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58*47*61cm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530g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招财猫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举左手招福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是雄猫，表示招财、生意兴隆、事业发达，有招财纳福之意思。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举右手招财，是雌猫，表示纳福，家庭幸福安康，有招呼客人之意。举双手，表示财和福一起来。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产品多重用途，可用于抱枕、暖手枕、靠枕、内置一条毛毯；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720725"/>
            <a:ext cx="448945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613275"/>
            <a:ext cx="18843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12925" y="4743450"/>
            <a:ext cx="2714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8388" y="715963"/>
            <a:ext cx="26082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乐满分卡通系列毯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(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小）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04450" name="TextBox 13"/>
          <p:cNvSpPr txBox="1">
            <a:spLocks noChangeArrowheads="1"/>
          </p:cNvSpPr>
          <p:nvPr/>
        </p:nvSpPr>
        <p:spPr bwMode="auto">
          <a:xfrm>
            <a:off x="4895850" y="1030288"/>
            <a:ext cx="4108450" cy="42502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98017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组合：卡通毛毯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产品规格：彩盒：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15.5*9*21.7cm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毛毯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60*90cm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质：珊瑚绒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59*58*38cm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招财猫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举左手招福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,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是雄猫，表示招财、生意兴隆、事业发达，有招财纳福之意思。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举右手招财，是雌猫，表示纳福，家庭幸福安康，有招呼客人之意。举双手，表示财和福一起来。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830263" y="1042988"/>
            <a:ext cx="2878137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692650"/>
            <a:ext cx="200501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75" y="4814888"/>
            <a:ext cx="27146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图片 5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457450" y="4811713"/>
            <a:ext cx="2395538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图片 6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3688" y="1330325"/>
            <a:ext cx="44450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图片 7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175" y="4772025"/>
            <a:ext cx="2460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78388" y="696913"/>
            <a:ext cx="16462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暖冬-毛毯礼盒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05477" name="TextBox 10"/>
          <p:cNvSpPr txBox="1">
            <a:spLocks noChangeArrowheads="1"/>
          </p:cNvSpPr>
          <p:nvPr/>
        </p:nvSpPr>
        <p:spPr bwMode="auto">
          <a:xfrm>
            <a:off x="4895850" y="1077913"/>
            <a:ext cx="4108450" cy="424731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90494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82.00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产品规格：约彩盒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23.5*19*5.5 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90*60cm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质：摇粒绒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58*48*56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260g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夏季在空调房内可当夏被、薄被是用，轻薄透气；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读书看报、上网娱乐可盖在膝上或铺在沙发上、不易、弄脏沙发。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配有小熊玩偶增添无数乐趣。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05478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Box 9"/>
          <p:cNvSpPr txBox="1">
            <a:spLocks noChangeArrowheads="1"/>
          </p:cNvSpPr>
          <p:nvPr/>
        </p:nvSpPr>
        <p:spPr bwMode="auto">
          <a:xfrm>
            <a:off x="4830763" y="5910263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C:\Users\Administrator\Desktop\目录图片\2012 秋冬\90404 圣诞老人毛毯\DSC_5684副本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6375" y="860425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Box 10"/>
          <p:cNvSpPr txBox="1">
            <a:spLocks noChangeArrowheads="1"/>
          </p:cNvSpPr>
          <p:nvPr/>
        </p:nvSpPr>
        <p:spPr bwMode="auto">
          <a:xfrm>
            <a:off x="4822825" y="1139825"/>
            <a:ext cx="4108450" cy="4296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90404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106.50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60*90cm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质：摇粒绒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69*58*38cm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春夏季可当空调被、薄被使用，轻薄透气；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秋冬季节可将其作为靠背和坐垫，舒适贴身、柔软保暖；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读书看报、上网娱乐可盖在膝上或平铺沙发上、不易弄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脏沙发。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圣诞主题系列，萌萌哒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~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7588" y="757238"/>
            <a:ext cx="15557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圣诞老人毛毯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pic>
        <p:nvPicPr>
          <p:cNvPr id="106500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Box 7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92113" y="1100138"/>
            <a:ext cx="43132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11"/>
          <p:cNvSpPr txBox="1">
            <a:spLocks noChangeArrowheads="1"/>
          </p:cNvSpPr>
          <p:nvPr/>
        </p:nvSpPr>
        <p:spPr bwMode="auto">
          <a:xfrm>
            <a:off x="4954739" y="857568"/>
            <a:ext cx="168507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生肖之-福气毯</a:t>
            </a:r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7523" name="TextBox 36"/>
          <p:cNvSpPr txBox="1">
            <a:spLocks noChangeArrowheads="1"/>
          </p:cNvSpPr>
          <p:nvPr/>
        </p:nvSpPr>
        <p:spPr bwMode="auto">
          <a:xfrm>
            <a:off x="4883150" y="1263650"/>
            <a:ext cx="4031873" cy="37540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90601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82.50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90*60cm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珊瑚绒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OPP        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外箱规格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60*47*42cm     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190g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夏季在空调房内可当夏被、薄被是用，轻薄透气；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外出旅游，车内小憩、休闲度假、方便携带；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读书看报、上网娱乐可盖在膝上或铺在沙发上、不易弄脏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沙发。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pic>
        <p:nvPicPr>
          <p:cNvPr id="107524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7"/>
          <p:cNvSpPr txBox="1">
            <a:spLocks noChangeArrowheads="1"/>
          </p:cNvSpPr>
          <p:nvPr/>
        </p:nvSpPr>
        <p:spPr bwMode="auto">
          <a:xfrm>
            <a:off x="4830763" y="5964238"/>
            <a:ext cx="4313237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天；产品加水洗标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15-20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06975" y="750888"/>
            <a:ext cx="2241550" cy="366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ECO-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极简风旅行套装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2884" name="TextBox 35"/>
          <p:cNvSpPr txBox="1">
            <a:spLocks noChangeArrowheads="1"/>
          </p:cNvSpPr>
          <p:nvPr/>
        </p:nvSpPr>
        <p:spPr bwMode="auto">
          <a:xfrm>
            <a:off x="4981575" y="1101725"/>
            <a:ext cx="4108450" cy="4342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98022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组合：收纳包 护照包 行李牌 卡袋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产品规格：收纳包：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25*18cm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多功能包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14.5*10.8cm   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行李牌：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7*11cm 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卡袋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7*11cm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质：羊毛毡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50*38*42cm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150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117g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天然环保的羊毛毡材质，简单的设计，突现出追求自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然简约的个性。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收纳包：用于收纳化妆包 以及各种小物件；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护照包：收纳护照 卡包 钱币等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行李牌：出差旅行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卡  袋：各种公共交通卡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2885" name="Picture 3" descr="C:\Users\Administrator\Desktop\2018 PPT-模板222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8763" y="146050"/>
            <a:ext cx="8885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2725" y="1039813"/>
            <a:ext cx="4572000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5263" y="4586288"/>
            <a:ext cx="1133475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6988" y="4768850"/>
            <a:ext cx="1939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28988" y="4800600"/>
            <a:ext cx="1087437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0" name="TextBox 10"/>
          <p:cNvSpPr txBox="1">
            <a:spLocks noChangeArrowheads="1"/>
          </p:cNvSpPr>
          <p:nvPr/>
        </p:nvSpPr>
        <p:spPr bwMode="auto">
          <a:xfrm>
            <a:off x="4916488" y="5856288"/>
            <a:ext cx="2968625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09938" y="5889625"/>
            <a:ext cx="1120775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388" y="696913"/>
            <a:ext cx="20304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酷享凉感多用毛毯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4932" name="TextBox 10"/>
          <p:cNvSpPr txBox="1">
            <a:spLocks noChangeArrowheads="1"/>
          </p:cNvSpPr>
          <p:nvPr/>
        </p:nvSpPr>
        <p:spPr bwMode="auto">
          <a:xfrm>
            <a:off x="4895850" y="1077913"/>
            <a:ext cx="4108450" cy="31393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组合：毛毯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85*110cm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质：棉 凉感冰丝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现代科技的结晶，凉感面料。在夏天拥有它，在哪里都很凉爽哦！可用午休毯，车用毯，旅行毯。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双面不同材质，另一面涤棉材质亦可保暖。冬夏两用！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47638" y="804863"/>
            <a:ext cx="4589462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3688" y="4468813"/>
            <a:ext cx="1489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5708650"/>
            <a:ext cx="1531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68525" y="4846638"/>
            <a:ext cx="24495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8" name="TextBox 12"/>
          <p:cNvSpPr txBox="1">
            <a:spLocks noChangeArrowheads="1"/>
          </p:cNvSpPr>
          <p:nvPr/>
        </p:nvSpPr>
        <p:spPr bwMode="auto">
          <a:xfrm>
            <a:off x="4830763" y="5811838"/>
            <a:ext cx="314642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4902200" y="779463"/>
            <a:ext cx="20304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灵享  果蔬两件套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59" name="TextBox 34"/>
          <p:cNvSpPr txBox="1">
            <a:spLocks noChangeArrowheads="1"/>
          </p:cNvSpPr>
          <p:nvPr/>
        </p:nvSpPr>
        <p:spPr bwMode="auto">
          <a:xfrm>
            <a:off x="4924425" y="1122363"/>
            <a:ext cx="4339650" cy="3554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99008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组合：水果刀、陶瓷削皮器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产品规格：彩盒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19.5*7*2cm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材    质：陶瓷、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包    装：彩盒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44*40*44.5cm    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创意瓜果刨加隐形水果刀。瓜果刨采用陶瓷刀片，隐形水果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刀采用不锈钢材质，环保无异味，安全更健康，一刨两用，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方便快捷。刀刃锋利，削皮均匀，迅速干净，厨房的好帮手。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4873625" y="5824538"/>
            <a:ext cx="3865563" cy="7381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备货情况：现货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定制：成品丝印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天；不干胶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定制根据数量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461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3340100" y="6305550"/>
            <a:ext cx="1233488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产品详情图</a:t>
            </a:r>
            <a:endParaRPr lang="zh-CN" altLang="en-US" sz="1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463" name="Picture 2" descr="F:\品未工作盘\品未目录资料\2019\画册配图\9900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1788" y="566738"/>
            <a:ext cx="41243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8813" y="4945063"/>
            <a:ext cx="11049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19288" y="4951413"/>
            <a:ext cx="1177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8338" y="5889625"/>
            <a:ext cx="111442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89138" y="5881688"/>
            <a:ext cx="10556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33750" y="4918075"/>
            <a:ext cx="126047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2700" y="831850"/>
            <a:ext cx="15557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酷享凉感坐垫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5956" name="TextBox 10"/>
          <p:cNvSpPr txBox="1">
            <a:spLocks noChangeArrowheads="1"/>
          </p:cNvSpPr>
          <p:nvPr/>
        </p:nvSpPr>
        <p:spPr bwMode="auto">
          <a:xfrm>
            <a:off x="5035550" y="1192213"/>
            <a:ext cx="4108450" cy="33384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98012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组合：凉感多用坐垫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33*33cm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质：棉 凉感冰丝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OPP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281g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+mn-ea"/>
              </a:rPr>
              <a:t>现代科技的结晶，凉感面料。在夏天拥有它，在哪里都很凉爽哦！</a:t>
            </a:r>
            <a:endParaRPr lang="zh-CN" altLang="en-US" sz="1200" dirty="0">
              <a:solidFill>
                <a:srgbClr val="404040"/>
              </a:solidFill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404040"/>
                </a:solidFill>
                <a:ea typeface="黑体" panose="02010609060101010101" pitchFamily="49" charset="-122"/>
                <a:sym typeface="+mn-ea"/>
              </a:rPr>
              <a:t>双面不同材质，另一面涤棉材质亦可保暖。冬夏两用！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产品用途： 坐垫  靠垫  抱枕 午休枕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25957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747838" y="4976813"/>
            <a:ext cx="153035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82975" y="4973638"/>
            <a:ext cx="1277938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016500"/>
            <a:ext cx="15271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1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5588" y="1231900"/>
            <a:ext cx="441007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2" name="TextBox 12"/>
          <p:cNvSpPr txBox="1">
            <a:spLocks noChangeArrowheads="1"/>
          </p:cNvSpPr>
          <p:nvPr/>
        </p:nvSpPr>
        <p:spPr bwMode="auto">
          <a:xfrm>
            <a:off x="5014913" y="5670550"/>
            <a:ext cx="314642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1"/>
          <p:cNvSpPr txBox="1">
            <a:spLocks noChangeArrowheads="1"/>
          </p:cNvSpPr>
          <p:nvPr/>
        </p:nvSpPr>
        <p:spPr bwMode="auto">
          <a:xfrm>
            <a:off x="7508240" y="351790"/>
            <a:ext cx="14878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LOVE LIFE LOVE TASTE</a:t>
            </a:r>
            <a:endParaRPr lang="en-US" altLang="zh-CN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爱生活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· </a:t>
            </a:r>
            <a:r>
              <a:rPr lang="zh-CN" altLang="en-US" sz="1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爱品未</a:t>
            </a:r>
            <a:endParaRPr lang="zh-CN" altLang="en-US" sz="1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1288" y="800100"/>
            <a:ext cx="20129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酷享冷感迷你套装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26980" name="TextBox 10"/>
          <p:cNvSpPr txBox="1">
            <a:spLocks noChangeArrowheads="1"/>
          </p:cNvSpPr>
          <p:nvPr/>
        </p:nvSpPr>
        <p:spPr bwMode="auto">
          <a:xfrm>
            <a:off x="5202238" y="1254125"/>
            <a:ext cx="3941762" cy="35086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98013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115.00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组合：多用枕*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1+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多用毯*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产品规格：毛毯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60*90cm 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枕头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31*17cm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质：棉 凉感冰丝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装：彩盒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现代科技的结晶，凉感面料。在夏天拥有它，在哪里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都很凉爽哦！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双面不同材质，另一面涤棉材质亦可保暖。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冬夏两用！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办公，居家，旅行的好选择！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6981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04788" y="1409700"/>
            <a:ext cx="464185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927600"/>
            <a:ext cx="25352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9838" y="4997450"/>
            <a:ext cx="249713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4" name="Picture 2" descr="C:\Users\Administrator\Desktop\新建文件夹 (2)\未标题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513" y="65088"/>
            <a:ext cx="89804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5" name="TextBox 12"/>
          <p:cNvSpPr txBox="1">
            <a:spLocks noChangeArrowheads="1"/>
          </p:cNvSpPr>
          <p:nvPr/>
        </p:nvSpPr>
        <p:spPr bwMode="auto">
          <a:xfrm>
            <a:off x="5265738" y="5572125"/>
            <a:ext cx="314642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 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定制：刺绣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天；水洗标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 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19075" y="1130300"/>
            <a:ext cx="460375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3375" y="5165725"/>
            <a:ext cx="187166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06638" y="5159375"/>
            <a:ext cx="18034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974467" y="794068"/>
            <a:ext cx="133882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ECO-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手机套</a:t>
            </a:r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549" name="TextBox 36"/>
          <p:cNvSpPr txBox="1">
            <a:spLocks noChangeArrowheads="1"/>
          </p:cNvSpPr>
          <p:nvPr/>
        </p:nvSpPr>
        <p:spPr bwMode="auto">
          <a:xfrm>
            <a:off x="4994275" y="1252538"/>
            <a:ext cx="4031873" cy="367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97032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9.80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产品规格：约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10*17cm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羊毛毡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外箱规格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44*42*47cm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500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13g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采用天然的羊毛毡手工制成，简单的设计，突现出追求自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然简约的个性；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使用苹果、三星、华为等</a:t>
            </a:r>
            <a:endParaRPr lang="en-US" altLang="zh-CN" sz="1200" dirty="0">
              <a:latin typeface="宋体" panose="02010600030101010101" pitchFamily="2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备注：可选颜色定制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pic>
        <p:nvPicPr>
          <p:cNvPr id="108550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TextBox 9"/>
          <p:cNvSpPr txBox="1">
            <a:spLocks noChangeArrowheads="1"/>
          </p:cNvSpPr>
          <p:nvPr/>
        </p:nvSpPr>
        <p:spPr bwMode="auto">
          <a:xfrm>
            <a:off x="4830763" y="5856288"/>
            <a:ext cx="2608262" cy="522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C:\Users\Administrator\Desktop\目录图片\2013 秋冬\90477 ECO-化妆包\90477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73050" y="5194300"/>
            <a:ext cx="167957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55613" y="768350"/>
            <a:ext cx="5724526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931921" y="828993"/>
            <a:ext cx="133882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ECO-化妆包</a:t>
            </a:r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572" name="TextBox 36"/>
          <p:cNvSpPr txBox="1">
            <a:spLocks noChangeArrowheads="1"/>
          </p:cNvSpPr>
          <p:nvPr/>
        </p:nvSpPr>
        <p:spPr bwMode="auto">
          <a:xfrm>
            <a:off x="5003800" y="1271588"/>
            <a:ext cx="4185761" cy="3722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90477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17.50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18*4*8cm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羊毛毡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外箱规格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59*33*42cm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180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28g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简约环保的羊毛毡化妆包，采用优质毛毡素材，柔软舒适。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在边缘处做了圆角处理，更加富有美感。适中的尺寸，也非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常适合手拿，可用来收纳化妆品等。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pic>
        <p:nvPicPr>
          <p:cNvPr id="109573" name="图片 10" descr="未标题-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46288" y="5387975"/>
            <a:ext cx="30543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TextBox 10"/>
          <p:cNvSpPr txBox="1">
            <a:spLocks noChangeArrowheads="1"/>
          </p:cNvSpPr>
          <p:nvPr/>
        </p:nvSpPr>
        <p:spPr bwMode="auto">
          <a:xfrm>
            <a:off x="5068888" y="5681663"/>
            <a:ext cx="26082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C:\Users\Administrator\Desktop\目录图片\2013 秋冬\90480 ECO-钥匙扣\90480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39738" y="5143500"/>
            <a:ext cx="13430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2" cstate="email"/>
          <a:srcRect l="15965" t="4620" r="19212" b="12222"/>
          <a:stretch>
            <a:fillRect/>
          </a:stretch>
        </p:blipFill>
        <p:spPr bwMode="auto">
          <a:xfrm>
            <a:off x="536575" y="571500"/>
            <a:ext cx="41640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TextBox 36"/>
          <p:cNvSpPr txBox="1">
            <a:spLocks noChangeArrowheads="1"/>
          </p:cNvSpPr>
          <p:nvPr/>
        </p:nvSpPr>
        <p:spPr bwMode="auto">
          <a:xfrm>
            <a:off x="4994275" y="1252538"/>
            <a:ext cx="4031873" cy="3722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90480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9.80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产品规格：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7*11cm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羊毛毡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外箱规格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44*42*47cm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500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13g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采用天然的羊毛毡材质制成，简单的设计，突现出追求自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然简约的个性；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以扣带固定，可防止钥匙与其他物件摩擦。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970022" y="838518"/>
            <a:ext cx="133882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ECO-钥匙包</a:t>
            </a:r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0597" name="图片 10" descr="未标题-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70075" y="5294313"/>
            <a:ext cx="30543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TextBox 9"/>
          <p:cNvSpPr txBox="1">
            <a:spLocks noChangeArrowheads="1"/>
          </p:cNvSpPr>
          <p:nvPr/>
        </p:nvSpPr>
        <p:spPr bwMode="auto">
          <a:xfrm>
            <a:off x="5026025" y="5562600"/>
            <a:ext cx="2608263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C:\Users\Administrator\Desktop\目录图片\2013 秋冬\90482 ECO-卡套\9048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92100" y="5354638"/>
            <a:ext cx="12954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 descr="C:\Users\Administrator\Desktop\未标题-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47650" y="849313"/>
            <a:ext cx="5254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980662" y="876618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ECO-卡袋</a:t>
            </a:r>
            <a:endParaRPr lang="zh-CN" altLang="en-US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1620" name="TextBox 36"/>
          <p:cNvSpPr txBox="1">
            <a:spLocks noChangeArrowheads="1"/>
          </p:cNvSpPr>
          <p:nvPr/>
        </p:nvSpPr>
        <p:spPr bwMode="auto">
          <a:xfrm>
            <a:off x="5013325" y="1271588"/>
            <a:ext cx="4031873" cy="37224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90482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8.30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latin typeface="Calibri" panose="020F0502020204030204" charset="0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产品规格：约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6.5*10cm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材    质：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羊毛毡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宋体" panose="02010600030101010101" pitchFamily="2" charset="-122"/>
                <a:ea typeface="黑体" panose="02010609060101010101" pitchFamily="49" charset="-122"/>
              </a:rPr>
              <a:t>外箱规格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53*42*37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1000</a:t>
            </a:r>
            <a:r>
              <a:rPr lang="zh-CN" altLang="en-US" sz="1200" dirty="0">
                <a:latin typeface="Calibri" panose="020F0502020204030204" charset="0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latin typeface="Calibri" panose="020F0502020204030204" charset="0"/>
                <a:ea typeface="黑体" panose="02010609060101010101" pitchFamily="49" charset="-122"/>
              </a:rPr>
              <a:t>6.5g</a:t>
            </a: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latin typeface="Calibri" panose="020F0502020204030204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采用天然的羊毛毡手工制成，简单的设计，突现出追求自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然简约的个性；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用于公交卡、银行卡、会员卡等收纳。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pic>
        <p:nvPicPr>
          <p:cNvPr id="111621" name="图片 10" descr="未标题-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90713" y="5397500"/>
            <a:ext cx="30543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10"/>
          <p:cNvSpPr txBox="1">
            <a:spLocks noChangeArrowheads="1"/>
          </p:cNvSpPr>
          <p:nvPr/>
        </p:nvSpPr>
        <p:spPr bwMode="auto">
          <a:xfrm>
            <a:off x="5037138" y="5495925"/>
            <a:ext cx="26082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C:\Users\Administrator\Desktop\2015 新品\90579IPAD包\90579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96900" y="1376363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06963" y="925513"/>
            <a:ext cx="14747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品未-IPAD包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12643" name="TextBox 10"/>
          <p:cNvSpPr txBox="1">
            <a:spLocks noChangeArrowheads="1"/>
          </p:cNvSpPr>
          <p:nvPr/>
        </p:nvSpPr>
        <p:spPr bwMode="auto">
          <a:xfrm>
            <a:off x="4914900" y="1268413"/>
            <a:ext cx="4108450" cy="4215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90579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17*4*13.5cm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质：羊毛毡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52*32*42cm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790g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采用天然的羊毛毡手工制成，简单的设计，突现出追求自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然简约的个性。可同时放入苹果鼠标和电源，另外也可以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做文具包化妆包使用，大小适中，适合随身携带。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羊毛毡天然的减震、阻燃、吸水特性，给配件更周全保护。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12644" name="Picture 3" descr="C:\Users\Administrator\Desktop\2018 PPT-模板22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813" y="104775"/>
            <a:ext cx="886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TextBox 7"/>
          <p:cNvSpPr txBox="1">
            <a:spLocks noChangeArrowheads="1"/>
          </p:cNvSpPr>
          <p:nvPr/>
        </p:nvSpPr>
        <p:spPr bwMode="auto">
          <a:xfrm>
            <a:off x="4960938" y="5572125"/>
            <a:ext cx="26082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 descr="C:\Users\Administrator\AppData\Roaming\Tencent\Users\125668240\QQ\WinTemp\RichOle\6K7AX[_PJ$V)~M`8]CJ54_K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406650" y="5281613"/>
            <a:ext cx="16192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1" descr="C:\Users\Administrator\Desktop\2015 新品\90578品未多功能收纳包\90578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5925" y="755650"/>
            <a:ext cx="37417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2" descr="C:\Users\Administrator\AppData\Roaming\Tencent\Users\125668240\QQ\WinTemp\RichOle\))GT%NJQTPX0S@I]E]NBVAB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2100" y="4999038"/>
            <a:ext cx="15843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868863" y="811213"/>
            <a:ext cx="20304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黑体" panose="02010609060101010101" pitchFamily="49" charset="-122"/>
              </a:rPr>
              <a:t>品味多功能收纳包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  <a:ea typeface="黑体" panose="02010609060101010101" pitchFamily="49" charset="-122"/>
            </a:endParaRPr>
          </a:p>
        </p:txBody>
      </p:sp>
      <p:sp>
        <p:nvSpPr>
          <p:cNvPr id="113669" name="TextBox 25"/>
          <p:cNvSpPr txBox="1">
            <a:spLocks noChangeArrowheads="1"/>
          </p:cNvSpPr>
          <p:nvPr/>
        </p:nvSpPr>
        <p:spPr bwMode="auto">
          <a:xfrm>
            <a:off x="4699000" y="1154113"/>
            <a:ext cx="4305300" cy="42155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产品型号：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90578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市场价格：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27.50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供货价格</a:t>
            </a: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1200" dirty="0" smtClean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 smtClean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组合：无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产品规格：约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17*4*13.5cm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   质：羊毛毡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    装：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OPP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袋        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外箱规格：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52*32*42cm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装箱数量：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120</a:t>
            </a: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      每套 </a:t>
            </a:r>
            <a:r>
              <a:rPr lang="en-US" altLang="zh-CN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58g</a:t>
            </a: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en-US" altLang="zh-CN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功能简介：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采用天然的羊毛毡手工制成，简单的设计，突现出追求自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然简约的个性。可同时放入苹果鼠标和电源，另外也可以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做文具包化妆包使用，大小适中，适合随身携带。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40404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黑体" panose="02010609060101010101" pitchFamily="49" charset="-122"/>
              </a:rPr>
              <a:t>羊毛毡天然的减震、阻燃、吸水特性，给配件更周全的保护。</a:t>
            </a: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黑体" panose="02010609060101010101" pitchFamily="49" charset="-122"/>
            </a:endParaRPr>
          </a:p>
          <a:p>
            <a:pPr>
              <a:lnSpc>
                <a:spcPts val="1800"/>
              </a:lnSpc>
            </a:pPr>
            <a:endParaRPr lang="zh-CN" altLang="en-US" sz="1200" dirty="0">
              <a:solidFill>
                <a:srgbClr val="40404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113670" name="图片 10" descr="未标题-1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2263" y="4462463"/>
            <a:ext cx="34607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2" descr="C:\Users\Administrator\Desktop\未标题-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8600" y="47625"/>
            <a:ext cx="8915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2" name="TextBox 10"/>
          <p:cNvSpPr txBox="1">
            <a:spLocks noChangeArrowheads="1"/>
          </p:cNvSpPr>
          <p:nvPr/>
        </p:nvSpPr>
        <p:spPr bwMode="auto">
          <a:xfrm>
            <a:off x="4786313" y="5638800"/>
            <a:ext cx="2608262" cy="522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备货情况：无现货 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起订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套</a:t>
            </a:r>
            <a:endParaRPr lang="en-US" altLang="zh-CN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LOGO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定制：产品激光</a:t>
            </a:r>
            <a:r>
              <a:rPr lang="en-US" altLang="zh-CN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5-7</a:t>
            </a:r>
            <a:r>
              <a:rPr lang="zh-CN" altLang="en-US" sz="1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天；</a:t>
            </a:r>
            <a:endParaRPr lang="zh-CN" altLang="en-US" sz="1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43927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29420</Words>
  <Application>WPS 演示</Application>
  <PresentationFormat>全屏显示(4:3)</PresentationFormat>
  <Paragraphs>2370</Paragraphs>
  <Slides>98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98</vt:i4>
      </vt:variant>
    </vt:vector>
  </HeadingPairs>
  <TitlesOfParts>
    <vt:vector size="108" baseType="lpstr">
      <vt:lpstr>Arial</vt:lpstr>
      <vt:lpstr>宋体</vt:lpstr>
      <vt:lpstr>Wingdings</vt:lpstr>
      <vt:lpstr>Calibri Light</vt:lpstr>
      <vt:lpstr>黑体</vt:lpstr>
      <vt:lpstr>方正兰亭中黑_GBK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品未-蒋</cp:lastModifiedBy>
  <cp:revision>226</cp:revision>
  <dcterms:created xsi:type="dcterms:W3CDTF">2015-05-05T08:02:00Z</dcterms:created>
  <dcterms:modified xsi:type="dcterms:W3CDTF">2019-04-30T06:35:12Z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